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36" r:id="rId1"/>
  </p:sldMasterIdLst>
  <p:notesMasterIdLst>
    <p:notesMasterId r:id="rId12"/>
  </p:notesMasterIdLst>
  <p:sldIdLst>
    <p:sldId id="346" r:id="rId2"/>
    <p:sldId id="384" r:id="rId3"/>
    <p:sldId id="381" r:id="rId4"/>
    <p:sldId id="380" r:id="rId5"/>
    <p:sldId id="382" r:id="rId6"/>
    <p:sldId id="387" r:id="rId7"/>
    <p:sldId id="379" r:id="rId8"/>
    <p:sldId id="386" r:id="rId9"/>
    <p:sldId id="385" r:id="rId10"/>
    <p:sldId id="378" r:id="rId11"/>
  </p:sldIdLst>
  <p:sldSz cx="12192000" cy="6858000"/>
  <p:notesSz cx="6797675" cy="9928225"/>
  <p:custDataLst>
    <p:tags r:id="rId13"/>
  </p:custDataLst>
  <p:defaultTextStyle>
    <a:defPPr>
      <a:defRPr lang="de-DE"/>
    </a:defPPr>
    <a:lvl1pPr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Verdan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Verdan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Verdan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Verdan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Verdana" pitchFamily="34" charset="0"/>
        <a:ea typeface="+mn-ea"/>
        <a:cs typeface="+mn-cs"/>
      </a:defRPr>
    </a:lvl5pPr>
    <a:lvl6pPr marL="2286000" algn="l" defTabSz="914400" rtl="0" eaLnBrk="1" latinLnBrk="0" hangingPunct="1">
      <a:defRPr b="1" kern="1200">
        <a:solidFill>
          <a:schemeClr val="tx1"/>
        </a:solidFill>
        <a:latin typeface="Verdana" pitchFamily="34" charset="0"/>
        <a:ea typeface="+mn-ea"/>
        <a:cs typeface="+mn-cs"/>
      </a:defRPr>
    </a:lvl6pPr>
    <a:lvl7pPr marL="2743200" algn="l" defTabSz="914400" rtl="0" eaLnBrk="1" latinLnBrk="0" hangingPunct="1">
      <a:defRPr b="1" kern="1200">
        <a:solidFill>
          <a:schemeClr val="tx1"/>
        </a:solidFill>
        <a:latin typeface="Verdana" pitchFamily="34" charset="0"/>
        <a:ea typeface="+mn-ea"/>
        <a:cs typeface="+mn-cs"/>
      </a:defRPr>
    </a:lvl7pPr>
    <a:lvl8pPr marL="3200400" algn="l" defTabSz="914400" rtl="0" eaLnBrk="1" latinLnBrk="0" hangingPunct="1">
      <a:defRPr b="1" kern="1200">
        <a:solidFill>
          <a:schemeClr val="tx1"/>
        </a:solidFill>
        <a:latin typeface="Verdana" pitchFamily="34" charset="0"/>
        <a:ea typeface="+mn-ea"/>
        <a:cs typeface="+mn-cs"/>
      </a:defRPr>
    </a:lvl8pPr>
    <a:lvl9pPr marL="3657600" algn="l" defTabSz="914400" rtl="0" eaLnBrk="1" latinLnBrk="0" hangingPunct="1">
      <a:defRPr b="1" kern="1200">
        <a:solidFill>
          <a:schemeClr val="tx1"/>
        </a:solidFill>
        <a:latin typeface="Verdan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Office" initials="O" lastIdx="0" clrIdx="0">
    <p:extLst>
      <p:ext uri="{19B8F6BF-5375-455C-9EA6-DF929625EA0E}">
        <p15:presenceInfo xmlns:p15="http://schemas.microsoft.com/office/powerpoint/2012/main" userId="Office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05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ittlere Formatvorlage 2 - Akz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204" autoAdjust="0"/>
    <p:restoredTop sz="96370" autoAdjust="0"/>
  </p:normalViewPr>
  <p:slideViewPr>
    <p:cSldViewPr>
      <p:cViewPr varScale="1">
        <p:scale>
          <a:sx n="79" d="100"/>
          <a:sy n="79" d="100"/>
        </p:scale>
        <p:origin x="763" y="7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404"/>
    </p:cViewPr>
  </p:sorterViewPr>
  <p:notesViewPr>
    <p:cSldViewPr>
      <p:cViewPr>
        <p:scale>
          <a:sx n="66" d="100"/>
          <a:sy n="66" d="100"/>
        </p:scale>
        <p:origin x="0" y="0"/>
      </p:cViewPr>
      <p:guideLst/>
    </p:cSldViewPr>
  </p:notesViewPr>
  <p:gridSpacing cx="45005" cy="45005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gs" Target="tags/tag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50444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B2BB34B-77AF-49B4-A1AF-B576D723A447}" type="datetimeFigureOut">
              <a:rPr lang="de-DE" smtClean="0"/>
              <a:t>03.09.2023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1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50444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618279E-EEDB-431C-B72F-04376A0EBAD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015090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3181E10-F592-4809-9675-1C38E092603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BBC5589D-D5B6-4F22-A7E4-93134BD85DE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2EB6B33D-83F7-4B17-B3EF-A1BB0541D2A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718744A1-3193-4062-B2D8-54753AB86CA5}" type="datetimeFigureOut">
              <a:rPr lang="de-DE" smtClean="0"/>
              <a:t>03.09.2023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995EEDE1-3C52-4B3E-8EC2-D28E0D5A00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DABAA44F-7BED-4130-BCED-51F6D89163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26AD6AF8-5C1D-40D5-BC34-B110788CAF5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12938549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A9D31FA-9D52-402D-87EA-B120C6A082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C3CABCF5-3736-4112-969A-DE56024A57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F84763B4-9F2E-4F9D-BB4A-9067445A0D6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718744A1-3193-4062-B2D8-54753AB86CA5}" type="datetimeFigureOut">
              <a:rPr lang="de-DE" smtClean="0"/>
              <a:t>03.09.2023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67BE496C-6B0C-4F33-AEDA-53D6E9C6B3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707A6321-F3D3-4C42-B585-B936FDC3F9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26AD6AF8-5C1D-40D5-BC34-B110788CAF5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39240100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feld 8">
            <a:extLst>
              <a:ext uri="{FF2B5EF4-FFF2-40B4-BE49-F238E27FC236}">
                <a16:creationId xmlns:a16="http://schemas.microsoft.com/office/drawing/2014/main" id="{181614A7-6FD0-43FD-9FA7-C58716C5BDCA}"/>
              </a:ext>
            </a:extLst>
          </p:cNvPr>
          <p:cNvSpPr txBox="1"/>
          <p:nvPr userDrawn="1"/>
        </p:nvSpPr>
        <p:spPr>
          <a:xfrm>
            <a:off x="4147776" y="6475512"/>
            <a:ext cx="3178819" cy="307777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r>
              <a:rPr lang="de-DE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www.kurparkklinik-heiligenstadt.de</a:t>
            </a: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BF02EA31-2CBA-4600-BA08-80E3DC5B2055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9921425" y="98630"/>
            <a:ext cx="2160000" cy="1069391"/>
          </a:xfrm>
          <a:prstGeom prst="rect">
            <a:avLst/>
          </a:prstGeom>
        </p:spPr>
      </p:pic>
      <p:pic>
        <p:nvPicPr>
          <p:cNvPr id="6" name="Grafik 5">
            <a:extLst>
              <a:ext uri="{FF2B5EF4-FFF2-40B4-BE49-F238E27FC236}">
                <a16:creationId xmlns:a16="http://schemas.microsoft.com/office/drawing/2014/main" id="{C1858B94-8139-46F8-A10D-0654C0641431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7200" y="6476400"/>
            <a:ext cx="12184799" cy="381600"/>
          </a:xfrm>
          <a:prstGeom prst="rect">
            <a:avLst/>
          </a:prstGeom>
        </p:spPr>
      </p:pic>
      <p:sp>
        <p:nvSpPr>
          <p:cNvPr id="7" name="Textfeld 6">
            <a:extLst>
              <a:ext uri="{FF2B5EF4-FFF2-40B4-BE49-F238E27FC236}">
                <a16:creationId xmlns:a16="http://schemas.microsoft.com/office/drawing/2014/main" id="{B7AADACD-B2DC-4747-80ED-49BD719D8DED}"/>
              </a:ext>
            </a:extLst>
          </p:cNvPr>
          <p:cNvSpPr txBox="1"/>
          <p:nvPr userDrawn="1"/>
        </p:nvSpPr>
        <p:spPr>
          <a:xfrm>
            <a:off x="4634831" y="6475511"/>
            <a:ext cx="2922338" cy="307777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fontAlgn="auto">
              <a:spcBef>
                <a:spcPct val="0"/>
              </a:spcBef>
              <a:spcAft>
                <a:spcPct val="0"/>
              </a:spcAft>
            </a:pPr>
            <a:r>
              <a:rPr lang="de-DE" sz="1400" b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www.kurparkklinik-heiligenstadt.de</a:t>
            </a:r>
          </a:p>
        </p:txBody>
      </p:sp>
    </p:spTree>
    <p:extLst>
      <p:ext uri="{BB962C8B-B14F-4D97-AF65-F5344CB8AC3E}">
        <p14:creationId xmlns:p14="http://schemas.microsoft.com/office/powerpoint/2010/main" val="16458012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7" r:id="rId1"/>
    <p:sldLayoutId id="2147483838" r:id="rId2"/>
  </p:sldLayoutIdLst>
  <p:transition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DC6E04DE-D388-4E5A-A405-E2079DCCB17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254" t="12800" r="16677"/>
          <a:stretch/>
        </p:blipFill>
        <p:spPr>
          <a:xfrm>
            <a:off x="515380" y="549430"/>
            <a:ext cx="6390710" cy="5804894"/>
          </a:xfrm>
          <a:prstGeom prst="rect">
            <a:avLst/>
          </a:prstGeom>
        </p:spPr>
      </p:pic>
      <p:sp>
        <p:nvSpPr>
          <p:cNvPr id="4" name="Rechteck 3">
            <a:extLst>
              <a:ext uri="{FF2B5EF4-FFF2-40B4-BE49-F238E27FC236}">
                <a16:creationId xmlns:a16="http://schemas.microsoft.com/office/drawing/2014/main" id="{4CE7ACE8-C12D-4ADE-B815-A9ACB21EEB0F}"/>
              </a:ext>
            </a:extLst>
          </p:cNvPr>
          <p:cNvSpPr/>
          <p:nvPr/>
        </p:nvSpPr>
        <p:spPr>
          <a:xfrm>
            <a:off x="6134956" y="3338991"/>
            <a:ext cx="6057043" cy="2070230"/>
          </a:xfrm>
          <a:prstGeom prst="rect">
            <a:avLst/>
          </a:prstGeom>
          <a:solidFill>
            <a:srgbClr val="00305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rgbClr val="003051"/>
              </a:solidFill>
            </a:endParaRPr>
          </a:p>
        </p:txBody>
      </p:sp>
      <p:sp>
        <p:nvSpPr>
          <p:cNvPr id="16" name="Rectangle 32"/>
          <p:cNvSpPr txBox="1">
            <a:spLocks noChangeArrowheads="1"/>
          </p:cNvSpPr>
          <p:nvPr/>
        </p:nvSpPr>
        <p:spPr bwMode="auto">
          <a:xfrm>
            <a:off x="6110518" y="3338991"/>
            <a:ext cx="6053885" cy="1980219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defRPr>
            </a:lvl9pPr>
          </a:lstStyle>
          <a:p>
            <a:pPr eaLnBrk="1" hangingPunct="1">
              <a:defRPr/>
            </a:pPr>
            <a:r>
              <a:rPr lang="de-DE" sz="2400" cap="all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Vorbeugen ist besser als Heilen </a:t>
            </a:r>
          </a:p>
          <a:p>
            <a:pPr eaLnBrk="1" hangingPunct="1">
              <a:defRPr/>
            </a:pPr>
            <a:endParaRPr lang="de-DE" sz="2400" b="0" kern="0" cap="all" dirty="0"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defRPr/>
            </a:pPr>
            <a:r>
              <a:rPr lang="de-DE" sz="2000" b="0" kern="0" cap="all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Die ambulante </a:t>
            </a:r>
            <a:r>
              <a:rPr lang="de-DE" sz="2000" b="0" kern="0" cap="all" dirty="0" err="1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VorsorgeKur</a:t>
            </a:r>
            <a:endParaRPr lang="de-DE" sz="2000" b="0" kern="0" cap="all" dirty="0"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Bef>
                <a:spcPts val="1200"/>
              </a:spcBef>
              <a:defRPr/>
            </a:pPr>
            <a:r>
              <a:rPr lang="de-DE" sz="2000" b="0" kern="0" cap="all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(Offene Badekur) </a:t>
            </a:r>
          </a:p>
          <a:p>
            <a:pPr algn="l" defTabSz="793750" eaLnBrk="1" hangingPunct="1">
              <a:spcBef>
                <a:spcPts val="1200"/>
              </a:spcBef>
              <a:defRPr/>
            </a:pPr>
            <a:r>
              <a:rPr lang="de-DE" sz="1000" b="0" kern="0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				</a:t>
            </a:r>
            <a:r>
              <a:rPr lang="de-DE" sz="1000" b="0" kern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	Andrea Waldmann, 04.09.2023</a:t>
            </a:r>
            <a:endParaRPr lang="de-DE" sz="1000" b="0" kern="0" dirty="0"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5E550921-D276-4125-BFAA-F21B8869DF8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76956" y="5510790"/>
            <a:ext cx="2109114" cy="768712"/>
          </a:xfrm>
          <a:prstGeom prst="rect">
            <a:avLst/>
          </a:prstGeom>
        </p:spPr>
      </p:pic>
      <p:pic>
        <p:nvPicPr>
          <p:cNvPr id="8" name="Grafik 7">
            <a:extLst>
              <a:ext uri="{FF2B5EF4-FFF2-40B4-BE49-F238E27FC236}">
                <a16:creationId xmlns:a16="http://schemas.microsoft.com/office/drawing/2014/main" id="{0680E13E-215F-4591-B8B1-164DB2552D7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4532" y="95225"/>
            <a:ext cx="1359411" cy="11399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5717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4610"/>
    </mc:Choice>
    <mc:Fallback xmlns:p159="http://schemas.microsoft.com/office/powerpoint/2015/09/main" xmlns:p15="http://schemas.microsoft.com/office/powerpoint/2012/main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>
      <p:transition spd="slow" advTm="24610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P:\Bilder\Fotolia\Fotolia_3987441_L_Yuri Arcur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10435" y="2123855"/>
            <a:ext cx="2989857" cy="4230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itel 1">
            <a:extLst>
              <a:ext uri="{FF2B5EF4-FFF2-40B4-BE49-F238E27FC236}">
                <a16:creationId xmlns:a16="http://schemas.microsoft.com/office/drawing/2014/main" id="{69E1A917-02ED-4383-A976-6B4DB4C142B7}"/>
              </a:ext>
            </a:extLst>
          </p:cNvPr>
          <p:cNvSpPr txBox="1">
            <a:spLocks/>
          </p:cNvSpPr>
          <p:nvPr/>
        </p:nvSpPr>
        <p:spPr>
          <a:xfrm>
            <a:off x="838200" y="365126"/>
            <a:ext cx="8993215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de-DE" sz="1400" b="0" cap="all" dirty="0">
                <a:solidFill>
                  <a:srgbClr val="00305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Vorbeugen ist besser als Heilen</a:t>
            </a:r>
            <a:br>
              <a:rPr lang="de-DE" sz="1800" b="0" cap="all" dirty="0">
                <a:solidFill>
                  <a:srgbClr val="00305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de-DE" sz="1800" b="0" cap="all" dirty="0">
                <a:solidFill>
                  <a:srgbClr val="00305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sz="2400" cap="all" dirty="0">
                <a:solidFill>
                  <a:srgbClr val="00305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Ambulante </a:t>
            </a:r>
            <a:r>
              <a:rPr lang="de-DE" sz="2400" cap="all" dirty="0" err="1">
                <a:solidFill>
                  <a:srgbClr val="00305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VorsorgeKur</a:t>
            </a:r>
            <a:br>
              <a:rPr lang="de-DE" sz="1800" b="0" dirty="0">
                <a:solidFill>
                  <a:srgbClr val="00305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de-DE" sz="1800" b="0" cap="all" dirty="0">
              <a:solidFill>
                <a:srgbClr val="00305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chteck 1">
            <a:extLst>
              <a:ext uri="{FF2B5EF4-FFF2-40B4-BE49-F238E27FC236}">
                <a16:creationId xmlns:a16="http://schemas.microsoft.com/office/drawing/2014/main" id="{CA99222C-1A31-4197-AD78-17D867373C27}"/>
              </a:ext>
            </a:extLst>
          </p:cNvPr>
          <p:cNvSpPr/>
          <p:nvPr/>
        </p:nvSpPr>
        <p:spPr>
          <a:xfrm>
            <a:off x="4745850" y="3293985"/>
            <a:ext cx="6096000" cy="1354217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Aft>
                <a:spcPts val="0"/>
              </a:spcAft>
            </a:pPr>
            <a:r>
              <a:rPr lang="de-DE" sz="5400" cap="all" dirty="0">
                <a:solidFill>
                  <a:srgbClr val="00305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Eine Chance </a:t>
            </a:r>
          </a:p>
          <a:p>
            <a:pPr fontAlgn="auto">
              <a:spcAft>
                <a:spcPts val="0"/>
              </a:spcAft>
            </a:pPr>
            <a:r>
              <a:rPr lang="de-DE" sz="2800" b="0" cap="all" dirty="0">
                <a:solidFill>
                  <a:srgbClr val="00305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für Gäste </a:t>
            </a:r>
            <a:r>
              <a:rPr lang="de-DE" sz="2800" cap="all" dirty="0">
                <a:solidFill>
                  <a:srgbClr val="00305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und</a:t>
            </a:r>
            <a:r>
              <a:rPr lang="de-DE" sz="2800" b="0" cap="all" dirty="0">
                <a:solidFill>
                  <a:srgbClr val="00305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Kurorte</a:t>
            </a:r>
            <a:endParaRPr lang="de-DE" sz="2800" b="0" dirty="0"/>
          </a:p>
        </p:txBody>
      </p:sp>
    </p:spTree>
    <p:extLst>
      <p:ext uri="{BB962C8B-B14F-4D97-AF65-F5344CB8AC3E}">
        <p14:creationId xmlns:p14="http://schemas.microsoft.com/office/powerpoint/2010/main" val="3917432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6"/>
    </mc:Choice>
    <mc:Fallback xmlns:p159="http://schemas.microsoft.com/office/powerpoint/2015/09/main" xmlns:p15="http://schemas.microsoft.com/office/powerpoint/2012/main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>
      <p:transition spd="slow" advTm="116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2C15E40D-3F8D-4EB9-A7AD-1B5AE58075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348880"/>
            <a:ext cx="10515600" cy="3811278"/>
          </a:xfrm>
        </p:spPr>
        <p:txBody>
          <a:bodyPr/>
          <a:lstStyle/>
          <a:p>
            <a:r>
              <a:rPr lang="de-DE" sz="1800" dirty="0">
                <a:solidFill>
                  <a:srgbClr val="00305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Orthopädische Krankheiten</a:t>
            </a:r>
          </a:p>
          <a:p>
            <a:r>
              <a:rPr lang="de-DE" sz="1800" dirty="0">
                <a:solidFill>
                  <a:srgbClr val="00305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Herz-Kreislauf-Erkrankungen</a:t>
            </a:r>
          </a:p>
          <a:p>
            <a:r>
              <a:rPr lang="de-DE" sz="1800" dirty="0">
                <a:solidFill>
                  <a:srgbClr val="00305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Atemwegserkrankungen</a:t>
            </a:r>
          </a:p>
          <a:p>
            <a:r>
              <a:rPr lang="de-DE" sz="1800" dirty="0">
                <a:solidFill>
                  <a:srgbClr val="00305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Stoffwechselstörungen</a:t>
            </a:r>
          </a:p>
          <a:p>
            <a:r>
              <a:rPr lang="de-DE" sz="1800" dirty="0">
                <a:solidFill>
                  <a:srgbClr val="00305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Osteoporose</a:t>
            </a:r>
          </a:p>
          <a:p>
            <a:r>
              <a:rPr lang="de-DE" sz="1800" dirty="0">
                <a:solidFill>
                  <a:srgbClr val="00305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Rheumatische Erkrankungen</a:t>
            </a:r>
          </a:p>
          <a:p>
            <a:r>
              <a:rPr lang="de-DE" sz="1800" dirty="0">
                <a:solidFill>
                  <a:srgbClr val="00305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Chronische Hauterkrankungen</a:t>
            </a:r>
          </a:p>
        </p:txBody>
      </p:sp>
      <p:sp>
        <p:nvSpPr>
          <p:cNvPr id="4" name="Titel 1">
            <a:extLst>
              <a:ext uri="{FF2B5EF4-FFF2-40B4-BE49-F238E27FC236}">
                <a16:creationId xmlns:a16="http://schemas.microsoft.com/office/drawing/2014/main" id="{1E81DA01-171E-4824-8F75-46205D7AB237}"/>
              </a:ext>
            </a:extLst>
          </p:cNvPr>
          <p:cNvSpPr txBox="1">
            <a:spLocks/>
          </p:cNvSpPr>
          <p:nvPr/>
        </p:nvSpPr>
        <p:spPr>
          <a:xfrm>
            <a:off x="838200" y="365126"/>
            <a:ext cx="8993215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de-DE" sz="1400" b="0" cap="all" dirty="0">
                <a:solidFill>
                  <a:srgbClr val="00305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Vorbeugen ist besser als Heilen</a:t>
            </a:r>
            <a:br>
              <a:rPr lang="de-DE" sz="1800" b="0" cap="all" dirty="0">
                <a:solidFill>
                  <a:srgbClr val="00305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de-DE" sz="1800" b="0" cap="all" dirty="0">
                <a:solidFill>
                  <a:srgbClr val="00305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sz="2400" b="1" dirty="0">
                <a:solidFill>
                  <a:srgbClr val="00305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AMBULANTE </a:t>
            </a:r>
            <a:r>
              <a:rPr lang="de-DE" sz="2400" dirty="0">
                <a:solidFill>
                  <a:srgbClr val="00305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VORSORGEKUR </a:t>
            </a:r>
            <a:r>
              <a:rPr lang="de-DE" sz="2400" b="1" dirty="0">
                <a:solidFill>
                  <a:srgbClr val="00305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Heilbad Heiligenstadt </a:t>
            </a:r>
            <a:br>
              <a:rPr lang="de-DE" sz="1800" b="0" dirty="0">
                <a:solidFill>
                  <a:srgbClr val="00305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de-DE" sz="1800" b="0" dirty="0">
              <a:solidFill>
                <a:srgbClr val="00305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fontAlgn="auto">
              <a:spcAft>
                <a:spcPts val="0"/>
              </a:spcAft>
            </a:pPr>
            <a:r>
              <a:rPr lang="de-DE" sz="2400" dirty="0">
                <a:solidFill>
                  <a:srgbClr val="00305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Unsere Behandlungsschwerpunkte sind breit gefächert: </a:t>
            </a:r>
            <a:endParaRPr lang="de-DE" sz="2400" cap="all" dirty="0">
              <a:solidFill>
                <a:srgbClr val="00305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D8CDFA5E-F47C-431E-B97B-BB4BE9A7D8F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5327" y="2348880"/>
            <a:ext cx="5932838" cy="39601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5922966"/>
      </p:ext>
    </p:ext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0BF3DFB3-F55F-447B-ADD7-3D1367E856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1825625"/>
            <a:ext cx="7778079" cy="4351338"/>
          </a:xfrm>
        </p:spPr>
        <p:txBody>
          <a:bodyPr/>
          <a:lstStyle/>
          <a:p>
            <a:r>
              <a:rPr lang="de-DE" sz="1800" dirty="0">
                <a:solidFill>
                  <a:srgbClr val="00305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Seit 01.06.2021 ist die ambulante Vorsorgemaßnahme wieder eine Pflichtleistung der Krankenkassen (nach § 23 SGB V). </a:t>
            </a:r>
          </a:p>
          <a:p>
            <a:r>
              <a:rPr lang="de-DE" sz="2000" dirty="0">
                <a:solidFill>
                  <a:srgbClr val="00305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der Regel 21 Kalendertage</a:t>
            </a:r>
          </a:p>
          <a:p>
            <a:r>
              <a:rPr lang="de-DE" sz="1800" dirty="0">
                <a:solidFill>
                  <a:srgbClr val="00305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Hauptziele: </a:t>
            </a:r>
          </a:p>
          <a:p>
            <a:pPr lvl="1"/>
            <a:r>
              <a:rPr lang="de-DE" sz="1600" dirty="0">
                <a:solidFill>
                  <a:srgbClr val="00305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gezielte Anwendung von Kurmitteln/Heilmitteln → Gesundheitsproblemen vorbeugen und lindern</a:t>
            </a:r>
          </a:p>
          <a:p>
            <a:pPr lvl="1"/>
            <a:r>
              <a:rPr lang="de-DE" sz="1600" dirty="0">
                <a:solidFill>
                  <a:srgbClr val="00305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Erhaltung der körperlichen Fitness und Gesundheit</a:t>
            </a:r>
          </a:p>
          <a:p>
            <a:pPr lvl="1"/>
            <a:r>
              <a:rPr lang="de-DE" sz="1600" dirty="0">
                <a:solidFill>
                  <a:srgbClr val="00305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Vermeidung von Schmerzen und psychischen Belastungen auf lange Sicht</a:t>
            </a:r>
          </a:p>
          <a:p>
            <a:pPr lvl="1"/>
            <a:r>
              <a:rPr lang="de-DE" sz="1600" dirty="0">
                <a:solidFill>
                  <a:srgbClr val="00305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Schwächung verhindern durch Orts- und Klimawechsel</a:t>
            </a:r>
          </a:p>
          <a:p>
            <a:endParaRPr lang="de-DE" sz="900" dirty="0">
              <a:solidFill>
                <a:srgbClr val="00305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de-DE" sz="900" dirty="0">
              <a:solidFill>
                <a:srgbClr val="00305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de-DE" sz="1800" b="1" dirty="0">
                <a:solidFill>
                  <a:srgbClr val="00305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→ effektive Methode, um körperliche und geistige Gesundheit zu fördern und zu erhalten</a:t>
            </a:r>
          </a:p>
        </p:txBody>
      </p:sp>
      <p:sp>
        <p:nvSpPr>
          <p:cNvPr id="4" name="Titel 1">
            <a:extLst>
              <a:ext uri="{FF2B5EF4-FFF2-40B4-BE49-F238E27FC236}">
                <a16:creationId xmlns:a16="http://schemas.microsoft.com/office/drawing/2014/main" id="{0B1680BC-E08D-453B-8CF9-F95303172829}"/>
              </a:ext>
            </a:extLst>
          </p:cNvPr>
          <p:cNvSpPr txBox="1">
            <a:spLocks/>
          </p:cNvSpPr>
          <p:nvPr/>
        </p:nvSpPr>
        <p:spPr>
          <a:xfrm>
            <a:off x="838200" y="365126"/>
            <a:ext cx="8993215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de-DE" sz="1400" b="0" cap="all" dirty="0">
                <a:solidFill>
                  <a:srgbClr val="00305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Vorbeugen ist besser als Heilen</a:t>
            </a:r>
            <a:br>
              <a:rPr lang="de-DE" sz="1800" b="0" cap="all" dirty="0">
                <a:solidFill>
                  <a:srgbClr val="00305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de-DE" sz="1800" b="0" cap="all" dirty="0">
                <a:solidFill>
                  <a:srgbClr val="00305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sz="2400" b="1" dirty="0">
                <a:solidFill>
                  <a:srgbClr val="00305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AMBULANTEN BADEKUR ist wieder Pflichtleistung </a:t>
            </a:r>
            <a:br>
              <a:rPr lang="de-DE" sz="2400" b="1" dirty="0">
                <a:solidFill>
                  <a:srgbClr val="00305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de-DE" sz="1800" b="0" dirty="0">
                <a:solidFill>
                  <a:srgbClr val="00305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de-DE" sz="1800" b="0" cap="all" dirty="0">
              <a:solidFill>
                <a:srgbClr val="00305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3FA52DCB-9481-410A-B112-852ACD5AB1E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6280" y="2753925"/>
            <a:ext cx="3453684" cy="23017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8749625"/>
      </p:ext>
    </p:ext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1">
            <a:extLst>
              <a:ext uri="{FF2B5EF4-FFF2-40B4-BE49-F238E27FC236}">
                <a16:creationId xmlns:a16="http://schemas.microsoft.com/office/drawing/2014/main" id="{0662C44F-B6E2-46D1-B3B8-70118CB93C1A}"/>
              </a:ext>
            </a:extLst>
          </p:cNvPr>
          <p:cNvSpPr txBox="1">
            <a:spLocks/>
          </p:cNvSpPr>
          <p:nvPr/>
        </p:nvSpPr>
        <p:spPr>
          <a:xfrm>
            <a:off x="838200" y="365126"/>
            <a:ext cx="8993215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de-DE" sz="1400" b="0" cap="all" dirty="0">
                <a:solidFill>
                  <a:srgbClr val="00305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Vorbeugen ist besser als Heilen</a:t>
            </a:r>
            <a:br>
              <a:rPr lang="de-DE" sz="1800" b="0" cap="all" dirty="0">
                <a:solidFill>
                  <a:srgbClr val="00305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de-DE" sz="1800" b="0" cap="all" dirty="0">
                <a:solidFill>
                  <a:srgbClr val="00305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sz="2400" b="1" dirty="0">
                <a:solidFill>
                  <a:srgbClr val="00305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Der </a:t>
            </a:r>
            <a:r>
              <a:rPr lang="de-DE" sz="2400" b="1" cap="all" dirty="0">
                <a:solidFill>
                  <a:srgbClr val="00305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Weg</a:t>
            </a:r>
            <a:r>
              <a:rPr lang="de-DE" sz="2400" b="1" dirty="0">
                <a:solidFill>
                  <a:srgbClr val="00305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zur </a:t>
            </a:r>
            <a:r>
              <a:rPr lang="de-DE" sz="2400" b="1" cap="all" dirty="0">
                <a:solidFill>
                  <a:srgbClr val="00305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ambulanten Vorsorgekur</a:t>
            </a:r>
            <a:br>
              <a:rPr lang="de-DE" sz="1800" b="0" dirty="0">
                <a:solidFill>
                  <a:srgbClr val="00305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de-DE" sz="1800" b="0" cap="all" dirty="0">
              <a:solidFill>
                <a:srgbClr val="00305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Inhaltsplatzhalter 2">
            <a:extLst>
              <a:ext uri="{FF2B5EF4-FFF2-40B4-BE49-F238E27FC236}">
                <a16:creationId xmlns:a16="http://schemas.microsoft.com/office/drawing/2014/main" id="{B9FA943F-FF6B-4CFF-9691-6FB2A937122D}"/>
              </a:ext>
            </a:extLst>
          </p:cNvPr>
          <p:cNvSpPr txBox="1">
            <a:spLocks/>
          </p:cNvSpPr>
          <p:nvPr/>
        </p:nvSpPr>
        <p:spPr>
          <a:xfrm>
            <a:off x="838199" y="1898830"/>
            <a:ext cx="7877519" cy="441049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r>
              <a:rPr lang="de-DE" sz="1800" b="0" dirty="0">
                <a:solidFill>
                  <a:srgbClr val="00305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Termin beim Hausarzt oder Facharzt - </a:t>
            </a:r>
          </a:p>
          <a:p>
            <a:pPr fontAlgn="auto">
              <a:spcAft>
                <a:spcPts val="0"/>
              </a:spcAft>
            </a:pPr>
            <a:r>
              <a:rPr lang="de-DE" sz="1800" b="0" dirty="0">
                <a:solidFill>
                  <a:srgbClr val="00305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Schriftlichen Antrag (Verordnungsformular Muster 25) vom Arzt ausfüllen und unterzeichnen lassen</a:t>
            </a:r>
          </a:p>
          <a:p>
            <a:pPr lvl="1" fontAlgn="auto">
              <a:spcAft>
                <a:spcPts val="0"/>
              </a:spcAft>
            </a:pPr>
            <a:r>
              <a:rPr lang="de-DE" sz="1400" b="0" dirty="0">
                <a:solidFill>
                  <a:srgbClr val="00305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Arzt: Grund, Diagnosen, Risikofaktoren, aktuelle Befunde, Anforderungen an den Kurort</a:t>
            </a:r>
          </a:p>
          <a:p>
            <a:pPr fontAlgn="auto">
              <a:spcAft>
                <a:spcPts val="0"/>
              </a:spcAft>
            </a:pPr>
            <a:r>
              <a:rPr lang="de-DE" sz="1800" b="0" dirty="0">
                <a:solidFill>
                  <a:srgbClr val="00305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Antrag an die gesetzl. Krankenkasse senden (</a:t>
            </a:r>
            <a:r>
              <a:rPr lang="de-DE" sz="1400" b="0" dirty="0">
                <a:solidFill>
                  <a:srgbClr val="00305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durch den Arzt oder selbst</a:t>
            </a:r>
            <a:r>
              <a:rPr lang="de-DE" sz="1800" b="0" dirty="0">
                <a:solidFill>
                  <a:srgbClr val="00305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).</a:t>
            </a:r>
          </a:p>
          <a:p>
            <a:pPr fontAlgn="auto">
              <a:spcAft>
                <a:spcPts val="0"/>
              </a:spcAft>
            </a:pPr>
            <a:r>
              <a:rPr lang="de-DE" sz="1800" b="0" dirty="0">
                <a:solidFill>
                  <a:srgbClr val="00305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Krankenkasse prüft die Maßnahme </a:t>
            </a:r>
            <a:r>
              <a:rPr lang="de-DE" sz="1200" b="0" dirty="0">
                <a:solidFill>
                  <a:srgbClr val="00305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und ist bei Erfüllung der Voraussetzungen verpflichtet zu genehmigen.</a:t>
            </a:r>
          </a:p>
          <a:p>
            <a:r>
              <a:rPr lang="de-DE" sz="1800" b="0" dirty="0">
                <a:solidFill>
                  <a:srgbClr val="00305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Durchführung der ambulanten Vorsorgeleistung am Kurort </a:t>
            </a:r>
          </a:p>
          <a:p>
            <a:pPr lvl="1"/>
            <a:r>
              <a:rPr lang="de-DE" sz="1400" b="0" dirty="0">
                <a:solidFill>
                  <a:srgbClr val="00305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Buchung Unterkunft ggf. über Tourist-Information</a:t>
            </a:r>
          </a:p>
          <a:p>
            <a:pPr lvl="1"/>
            <a:r>
              <a:rPr lang="de-DE" sz="1400" b="0" dirty="0">
                <a:solidFill>
                  <a:srgbClr val="00305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Badearzttermin vereinbaren– übernimmt ggf. die Unterkunft</a:t>
            </a:r>
          </a:p>
          <a:p>
            <a:pPr lvl="2"/>
            <a:r>
              <a:rPr lang="de-DE" sz="1000" b="0" dirty="0">
                <a:solidFill>
                  <a:srgbClr val="00305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Kurarztschein vorlegen – zur Abrechnung </a:t>
            </a:r>
          </a:p>
          <a:p>
            <a:pPr lvl="1"/>
            <a:r>
              <a:rPr lang="de-DE" sz="1400" b="0" dirty="0">
                <a:solidFill>
                  <a:srgbClr val="00305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Kontakt zum Kurmittelhaus/Therapieabteilung aufnehmen – Badekur avisieren</a:t>
            </a:r>
          </a:p>
          <a:p>
            <a:pPr lvl="2"/>
            <a:r>
              <a:rPr lang="de-DE" sz="1000" b="0" dirty="0">
                <a:solidFill>
                  <a:srgbClr val="00305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Verordnung des Kurarztes (Kurmittelverordnung) mitbringen</a:t>
            </a:r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58B4EC8A-198D-4451-B7E9-F294F780AF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15718" y="1358770"/>
            <a:ext cx="3337201" cy="4950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5892528"/>
      </p:ext>
    </p:extLst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B01CA9F1-14ED-4A0D-9D07-1C7C05B9AA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7418040" cy="4351338"/>
          </a:xfrm>
        </p:spPr>
        <p:txBody>
          <a:bodyPr/>
          <a:lstStyle/>
          <a:p>
            <a:pPr marL="0" indent="0">
              <a:buNone/>
            </a:pPr>
            <a:r>
              <a:rPr lang="de-DE" sz="1800" dirty="0">
                <a:solidFill>
                  <a:srgbClr val="00305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Bei der ambulanten Vorsorgekur werden von der gesetzlichen Krankenkasse folgende Kosten übernommen:</a:t>
            </a:r>
          </a:p>
          <a:p>
            <a:r>
              <a:rPr lang="de-DE" sz="1800" dirty="0">
                <a:solidFill>
                  <a:srgbClr val="00305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100 % der Bade-/Kurarztkosten </a:t>
            </a:r>
          </a:p>
          <a:p>
            <a:r>
              <a:rPr lang="de-DE" sz="1800" dirty="0">
                <a:solidFill>
                  <a:srgbClr val="00305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90 % der Kurmittel/Heilmittel </a:t>
            </a:r>
          </a:p>
          <a:p>
            <a:pPr lvl="1"/>
            <a:r>
              <a:rPr lang="de-DE" sz="1400" dirty="0">
                <a:solidFill>
                  <a:srgbClr val="00305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Badearzt und Heilmittel werden direkt mit der Kasse abgerechnet.</a:t>
            </a:r>
          </a:p>
          <a:p>
            <a:r>
              <a:rPr lang="de-DE" sz="1800" dirty="0">
                <a:solidFill>
                  <a:srgbClr val="00305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bis zu 16 € pro Tag Zuschuss für Unterkunft, Verpflegung und Kurtaxe</a:t>
            </a:r>
          </a:p>
          <a:p>
            <a:pPr marL="0" indent="0">
              <a:buNone/>
            </a:pPr>
            <a:endParaRPr lang="de-DE" sz="1800" dirty="0">
              <a:solidFill>
                <a:srgbClr val="00305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de-DE" sz="1800" dirty="0">
                <a:solidFill>
                  <a:srgbClr val="00305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Der Gast zahlt:</a:t>
            </a:r>
          </a:p>
          <a:p>
            <a:r>
              <a:rPr lang="de-DE" sz="1800" dirty="0">
                <a:solidFill>
                  <a:srgbClr val="00305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Unterkunft, Verpflegung und Kurtaxe vor Ort und reicht die Belege bei der KK zur Erstattung ein </a:t>
            </a:r>
          </a:p>
          <a:p>
            <a:r>
              <a:rPr lang="de-DE" sz="1800" dirty="0">
                <a:solidFill>
                  <a:srgbClr val="00305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Eigenanteile an die Therapie-/Kurmittelabteilung </a:t>
            </a:r>
          </a:p>
        </p:txBody>
      </p:sp>
      <p:sp>
        <p:nvSpPr>
          <p:cNvPr id="4" name="Titel 1">
            <a:extLst>
              <a:ext uri="{FF2B5EF4-FFF2-40B4-BE49-F238E27FC236}">
                <a16:creationId xmlns:a16="http://schemas.microsoft.com/office/drawing/2014/main" id="{3C112549-04D3-4F7E-B07F-379DA2E65002}"/>
              </a:ext>
            </a:extLst>
          </p:cNvPr>
          <p:cNvSpPr txBox="1">
            <a:spLocks/>
          </p:cNvSpPr>
          <p:nvPr/>
        </p:nvSpPr>
        <p:spPr>
          <a:xfrm>
            <a:off x="838200" y="365126"/>
            <a:ext cx="8993215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de-DE" sz="1400" b="0" cap="all" dirty="0">
                <a:solidFill>
                  <a:srgbClr val="00305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Vorbeugen ist besser als Heilen</a:t>
            </a:r>
            <a:br>
              <a:rPr lang="de-DE" sz="1800" b="0" cap="all" dirty="0">
                <a:solidFill>
                  <a:srgbClr val="00305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de-DE" sz="1800" b="0" cap="all" dirty="0">
                <a:solidFill>
                  <a:srgbClr val="00305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sz="2400" b="1" dirty="0">
                <a:solidFill>
                  <a:srgbClr val="00305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Welche </a:t>
            </a:r>
            <a:r>
              <a:rPr lang="de-DE" sz="2400" b="1" cap="all" dirty="0">
                <a:solidFill>
                  <a:srgbClr val="00305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Kosten</a:t>
            </a:r>
            <a:r>
              <a:rPr lang="de-DE" sz="2400" b="1" dirty="0">
                <a:solidFill>
                  <a:srgbClr val="00305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fallen für den </a:t>
            </a:r>
            <a:r>
              <a:rPr lang="de-DE" sz="2400" b="1" cap="all" dirty="0">
                <a:solidFill>
                  <a:srgbClr val="00305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Badegast</a:t>
            </a:r>
            <a:r>
              <a:rPr lang="de-DE" sz="2400" b="1" dirty="0">
                <a:solidFill>
                  <a:srgbClr val="00305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an?</a:t>
            </a:r>
            <a:br>
              <a:rPr lang="de-DE" sz="1800" b="0" dirty="0">
                <a:solidFill>
                  <a:srgbClr val="00305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de-DE" sz="1800" b="0" cap="all" dirty="0">
              <a:solidFill>
                <a:srgbClr val="00305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33E90A43-66C2-4F36-920C-3653A6C8654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1225" y="2798930"/>
            <a:ext cx="3847928" cy="25652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6428720"/>
      </p:ext>
    </p:extLst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>
            <a:extLst>
              <a:ext uri="{FF2B5EF4-FFF2-40B4-BE49-F238E27FC236}">
                <a16:creationId xmlns:a16="http://schemas.microsoft.com/office/drawing/2014/main" id="{A1890882-23E8-40AD-9A64-3D177B537EE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06090" y="1988840"/>
            <a:ext cx="2807857" cy="4014425"/>
          </a:xfrm>
          <a:prstGeom prst="rect">
            <a:avLst/>
          </a:prstGeom>
        </p:spPr>
      </p:pic>
      <p:pic>
        <p:nvPicPr>
          <p:cNvPr id="6" name="Grafik 5">
            <a:extLst>
              <a:ext uri="{FF2B5EF4-FFF2-40B4-BE49-F238E27FC236}">
                <a16:creationId xmlns:a16="http://schemas.microsoft.com/office/drawing/2014/main" id="{12E3BCD2-6357-40E8-AFA0-57FFD32C9BD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82949" y="1988840"/>
            <a:ext cx="2809052" cy="4014425"/>
          </a:xfrm>
          <a:prstGeom prst="rect">
            <a:avLst/>
          </a:prstGeom>
        </p:spPr>
      </p:pic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BC579B50-3E3F-474B-89E5-A140D6EF1A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47992"/>
            <a:ext cx="6267041" cy="4351338"/>
          </a:xfrm>
        </p:spPr>
        <p:txBody>
          <a:bodyPr/>
          <a:lstStyle/>
          <a:p>
            <a:pPr marL="0" indent="0">
              <a:buNone/>
            </a:pPr>
            <a:r>
              <a:rPr lang="de-DE" sz="1800" dirty="0">
                <a:solidFill>
                  <a:srgbClr val="00305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Leistung der ambulanten Vorsorgekur ist </a:t>
            </a:r>
            <a:r>
              <a:rPr lang="de-DE" sz="1800" b="1" dirty="0">
                <a:solidFill>
                  <a:srgbClr val="00305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unbekannt</a:t>
            </a:r>
            <a:r>
              <a:rPr lang="de-DE" sz="1800" dirty="0">
                <a:solidFill>
                  <a:srgbClr val="00305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r>
              <a:rPr lang="de-DE" sz="1800" b="1" dirty="0">
                <a:solidFill>
                  <a:srgbClr val="00305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Informieren</a:t>
            </a:r>
            <a:r>
              <a:rPr lang="de-DE" sz="1800" dirty="0">
                <a:solidFill>
                  <a:srgbClr val="00305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per Internet, Presse, Flyer, Messen, etc.</a:t>
            </a:r>
          </a:p>
          <a:p>
            <a:r>
              <a:rPr lang="de-DE" sz="1800" b="1" dirty="0">
                <a:solidFill>
                  <a:srgbClr val="00305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Antrag</a:t>
            </a:r>
            <a:r>
              <a:rPr lang="de-DE" sz="1800" dirty="0">
                <a:solidFill>
                  <a:srgbClr val="00305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zur Verfügung stellen, auf dem</a:t>
            </a:r>
          </a:p>
          <a:p>
            <a:pPr marL="0" indent="0">
              <a:spcBef>
                <a:spcPts val="0"/>
              </a:spcBef>
              <a:buNone/>
            </a:pPr>
            <a:r>
              <a:rPr lang="de-DE" sz="1800" dirty="0">
                <a:solidFill>
                  <a:srgbClr val="00305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    „Heilbad Heiligenstadt“ bereits eingetragen ist.</a:t>
            </a:r>
            <a:endParaRPr lang="de-DE" sz="1400" dirty="0">
              <a:solidFill>
                <a:srgbClr val="00305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DE" sz="1800" dirty="0">
                <a:solidFill>
                  <a:srgbClr val="00305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Info/</a:t>
            </a:r>
            <a:r>
              <a:rPr lang="de-DE" sz="1800" b="1" dirty="0">
                <a:solidFill>
                  <a:srgbClr val="00305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Erklären</a:t>
            </a:r>
            <a:r>
              <a:rPr lang="de-DE" sz="1800" dirty="0">
                <a:solidFill>
                  <a:srgbClr val="00305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als Begleitperson für Rehabilitanden</a:t>
            </a:r>
          </a:p>
          <a:p>
            <a:pPr lvl="1"/>
            <a:r>
              <a:rPr lang="de-DE" sz="1400" dirty="0">
                <a:solidFill>
                  <a:srgbClr val="00305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Disposition der Kurparkklinik</a:t>
            </a:r>
          </a:p>
          <a:p>
            <a:r>
              <a:rPr lang="de-DE" sz="1800" dirty="0">
                <a:solidFill>
                  <a:srgbClr val="00305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Erklären der Möglichkeiten durch die TI </a:t>
            </a:r>
          </a:p>
          <a:p>
            <a:pPr lvl="1"/>
            <a:r>
              <a:rPr lang="de-DE" sz="1400" dirty="0">
                <a:solidFill>
                  <a:srgbClr val="00305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Vermittlung von Unterkünften </a:t>
            </a:r>
          </a:p>
          <a:p>
            <a:pPr lvl="1"/>
            <a:r>
              <a:rPr lang="de-DE" sz="1400" dirty="0">
                <a:solidFill>
                  <a:srgbClr val="00305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Kontakt zu Badearzt und Kurmittelabteilung herstellen</a:t>
            </a:r>
          </a:p>
          <a:p>
            <a:r>
              <a:rPr lang="de-DE" sz="1800" dirty="0">
                <a:solidFill>
                  <a:srgbClr val="00305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Unterkunft: </a:t>
            </a:r>
            <a:r>
              <a:rPr lang="de-DE" sz="1800" b="1" dirty="0" err="1">
                <a:solidFill>
                  <a:srgbClr val="00305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Orga</a:t>
            </a:r>
            <a:r>
              <a:rPr lang="de-DE" sz="1800" b="1" dirty="0">
                <a:solidFill>
                  <a:srgbClr val="00305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der Termine</a:t>
            </a:r>
            <a:r>
              <a:rPr lang="de-DE" sz="1800" dirty="0">
                <a:solidFill>
                  <a:srgbClr val="00305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beim Badearzt und KMA </a:t>
            </a:r>
          </a:p>
          <a:p>
            <a:endParaRPr lang="de-DE" dirty="0"/>
          </a:p>
        </p:txBody>
      </p:sp>
      <p:sp>
        <p:nvSpPr>
          <p:cNvPr id="4" name="Titel 1">
            <a:extLst>
              <a:ext uri="{FF2B5EF4-FFF2-40B4-BE49-F238E27FC236}">
                <a16:creationId xmlns:a16="http://schemas.microsoft.com/office/drawing/2014/main" id="{08F2EDE4-5B4A-4F0F-86BD-48A87BBAB7A7}"/>
              </a:ext>
            </a:extLst>
          </p:cNvPr>
          <p:cNvSpPr txBox="1">
            <a:spLocks/>
          </p:cNvSpPr>
          <p:nvPr/>
        </p:nvSpPr>
        <p:spPr>
          <a:xfrm>
            <a:off x="838200" y="365126"/>
            <a:ext cx="8993215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de-DE" sz="1400" b="0" cap="all" dirty="0">
                <a:solidFill>
                  <a:srgbClr val="00305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Vorbeugen ist besser als Heilen</a:t>
            </a:r>
            <a:br>
              <a:rPr lang="de-DE" sz="1800" b="0" cap="all" dirty="0">
                <a:solidFill>
                  <a:srgbClr val="00305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de-DE" sz="1800" b="0" cap="all" dirty="0">
                <a:solidFill>
                  <a:srgbClr val="00305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sz="2400" b="1" dirty="0">
                <a:solidFill>
                  <a:srgbClr val="00305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Was kann man tun, um den Badegäste den Zugang zum Kurort zu erleichtern?</a:t>
            </a:r>
            <a:br>
              <a:rPr lang="de-DE" sz="1800" b="0" dirty="0">
                <a:solidFill>
                  <a:srgbClr val="00305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de-DE" sz="1800" b="0" cap="all" dirty="0">
              <a:solidFill>
                <a:srgbClr val="00305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6584722"/>
      </p:ext>
    </p:extLst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59FF188-51FE-4179-A939-556D9484CF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8993215" cy="1325563"/>
          </a:xfrm>
        </p:spPr>
        <p:txBody>
          <a:bodyPr/>
          <a:lstStyle/>
          <a:p>
            <a:r>
              <a:rPr lang="de-DE" sz="1400" cap="all" dirty="0">
                <a:solidFill>
                  <a:srgbClr val="00305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Vorbeugen ist besser als Heilen</a:t>
            </a:r>
            <a:br>
              <a:rPr lang="de-DE" sz="1800" cap="all" dirty="0">
                <a:solidFill>
                  <a:srgbClr val="00305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de-DE" sz="1800" cap="all" dirty="0">
                <a:solidFill>
                  <a:srgbClr val="00305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sz="2400" b="1" dirty="0">
                <a:solidFill>
                  <a:srgbClr val="00305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VORTEILE einer AMBULANTEN VORSORGEKUR </a:t>
            </a:r>
            <a:br>
              <a:rPr lang="de-DE" sz="2400" b="1" dirty="0">
                <a:solidFill>
                  <a:srgbClr val="00305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sz="2400" b="1" dirty="0">
                <a:solidFill>
                  <a:srgbClr val="00305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Heilbad Heiligenstadt </a:t>
            </a:r>
            <a:br>
              <a:rPr lang="de-DE" sz="1800" dirty="0">
                <a:solidFill>
                  <a:srgbClr val="00305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de-DE" sz="1800" cap="all" dirty="0">
              <a:solidFill>
                <a:srgbClr val="00305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C5AC06D6-D85C-4224-BF7D-B83D224999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8" y="1853825"/>
            <a:ext cx="8993215" cy="4410490"/>
          </a:xfrm>
        </p:spPr>
        <p:txBody>
          <a:bodyPr/>
          <a:lstStyle/>
          <a:p>
            <a:r>
              <a:rPr lang="de-DE" sz="1800" b="1" dirty="0">
                <a:solidFill>
                  <a:srgbClr val="00305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Wir haben 2 </a:t>
            </a:r>
            <a:r>
              <a:rPr lang="de-DE" sz="1800" b="1" cap="all" dirty="0">
                <a:solidFill>
                  <a:srgbClr val="00305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Badeärztinnen</a:t>
            </a:r>
          </a:p>
          <a:p>
            <a:pPr lvl="1"/>
            <a:r>
              <a:rPr lang="de-DE" sz="1800" dirty="0">
                <a:solidFill>
                  <a:srgbClr val="00305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Teilnahme am Kurarztvertrag </a:t>
            </a:r>
            <a:r>
              <a:rPr lang="de-DE" sz="1400" dirty="0">
                <a:solidFill>
                  <a:srgbClr val="00305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(Anlage 25 zum Bundesmantelvertrag –Ärzte)</a:t>
            </a:r>
          </a:p>
          <a:p>
            <a:pPr lvl="1"/>
            <a:r>
              <a:rPr lang="de-DE" sz="1800" dirty="0">
                <a:solidFill>
                  <a:srgbClr val="00305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Guter Kontakt Kurmittelabteilungen </a:t>
            </a:r>
            <a:r>
              <a:rPr lang="de-DE" sz="1800" b="1" dirty="0">
                <a:solidFill>
                  <a:srgbClr val="00305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Vitalpark und Kurparkklinik</a:t>
            </a:r>
            <a:r>
              <a:rPr lang="de-DE" sz="1800" dirty="0">
                <a:solidFill>
                  <a:srgbClr val="00305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↔ Badeärzte</a:t>
            </a:r>
          </a:p>
          <a:p>
            <a:r>
              <a:rPr lang="de-DE" sz="1800" b="1" dirty="0">
                <a:solidFill>
                  <a:srgbClr val="00305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Freie Verordnungsmöglichkeit </a:t>
            </a:r>
            <a:r>
              <a:rPr lang="de-DE" sz="1800" dirty="0">
                <a:solidFill>
                  <a:srgbClr val="00305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aller medizinisch notwendigen Heilmittel durch den Bade-/Kurarzt, z. B. Massagen, Thermalbewegungsbäder, Krankengymnastik,...</a:t>
            </a:r>
          </a:p>
          <a:p>
            <a:pPr lvl="1"/>
            <a:r>
              <a:rPr lang="de-DE" sz="1400" b="1" dirty="0">
                <a:solidFill>
                  <a:srgbClr val="00305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Keine Belastung des Budgets </a:t>
            </a:r>
            <a:r>
              <a:rPr lang="de-DE" sz="1400" dirty="0">
                <a:solidFill>
                  <a:srgbClr val="00305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 verordnenden Kurarztes</a:t>
            </a:r>
          </a:p>
          <a:p>
            <a:r>
              <a:rPr lang="de-DE" sz="1800" b="1" dirty="0">
                <a:solidFill>
                  <a:srgbClr val="00305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Freie Unterkunftswahl</a:t>
            </a:r>
          </a:p>
          <a:p>
            <a:pPr lvl="1"/>
            <a:r>
              <a:rPr lang="de-DE" sz="1800" dirty="0">
                <a:solidFill>
                  <a:srgbClr val="00305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Hotels, Ferienwohnungen, „Wiesenglück“ für Camper und </a:t>
            </a:r>
            <a:r>
              <a:rPr lang="de-DE" sz="1800" dirty="0" err="1">
                <a:solidFill>
                  <a:srgbClr val="00305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Tinyhouses</a:t>
            </a:r>
            <a:endParaRPr lang="de-DE" sz="1800" dirty="0">
              <a:solidFill>
                <a:srgbClr val="00305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DE" sz="1800" dirty="0">
                <a:solidFill>
                  <a:srgbClr val="00305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Gäste sind </a:t>
            </a:r>
            <a:r>
              <a:rPr lang="de-DE" sz="1800" b="1" dirty="0">
                <a:solidFill>
                  <a:srgbClr val="00305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frei von häuslichen Pflichten und Alltagsstress</a:t>
            </a:r>
          </a:p>
          <a:p>
            <a:r>
              <a:rPr lang="de-DE" sz="1800" b="1" dirty="0">
                <a:solidFill>
                  <a:srgbClr val="00305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Bessere Regeneration </a:t>
            </a:r>
            <a:r>
              <a:rPr lang="de-DE" sz="1800" dirty="0">
                <a:solidFill>
                  <a:srgbClr val="00305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 Körpers durch Orts- und Klimawechsel</a:t>
            </a:r>
          </a:p>
          <a:p>
            <a:pPr lvl="1"/>
            <a:r>
              <a:rPr lang="de-DE" sz="1800" dirty="0">
                <a:solidFill>
                  <a:srgbClr val="00305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Historische Altstadt, Kurpark, sehr guter Luftqualität – Region Eichsfeld</a:t>
            </a:r>
          </a:p>
          <a:p>
            <a:r>
              <a:rPr lang="de-DE" sz="1800" b="1" dirty="0">
                <a:solidFill>
                  <a:srgbClr val="00305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Entspannung </a:t>
            </a:r>
            <a:r>
              <a:rPr lang="de-DE" sz="1800" dirty="0">
                <a:solidFill>
                  <a:srgbClr val="00305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für Körper, Geist und Seele</a:t>
            </a:r>
          </a:p>
          <a:p>
            <a:pPr lvl="1"/>
            <a:r>
              <a:rPr lang="de-DE" sz="1800" dirty="0">
                <a:solidFill>
                  <a:srgbClr val="00305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Wandern, Nordic Walking, Radwege, Kultur, Museen, Einkaufen….</a:t>
            </a:r>
          </a:p>
          <a:p>
            <a:r>
              <a:rPr lang="de-DE" sz="1800" b="1" dirty="0">
                <a:solidFill>
                  <a:srgbClr val="00305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Thermenlandschaft </a:t>
            </a:r>
            <a:r>
              <a:rPr lang="de-DE" sz="1800" dirty="0">
                <a:solidFill>
                  <a:srgbClr val="00305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mit einer Wasserfläche von 1.000 m² + großer Saunawelt</a:t>
            </a: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AC9DA644-BCD4-4114-AB72-C0A2ABF0F11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422" y="3158967"/>
            <a:ext cx="2130238" cy="31953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8885043"/>
      </p:ext>
    </p:extLst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>
            <a:extLst>
              <a:ext uri="{FF2B5EF4-FFF2-40B4-BE49-F238E27FC236}">
                <a16:creationId xmlns:a16="http://schemas.microsoft.com/office/drawing/2014/main" id="{702B59B0-6485-4B9E-8718-7DE270485B4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29186" y="4059070"/>
            <a:ext cx="3375085" cy="2250250"/>
          </a:xfrm>
          <a:prstGeom prst="rect">
            <a:avLst/>
          </a:prstGeom>
        </p:spPr>
      </p:pic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A54BA60E-B901-40AD-8BE2-078525D0EA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748410" cy="4351338"/>
          </a:xfrm>
        </p:spPr>
        <p:txBody>
          <a:bodyPr/>
          <a:lstStyle/>
          <a:p>
            <a:r>
              <a:rPr lang="de-DE" sz="1800" dirty="0">
                <a:solidFill>
                  <a:srgbClr val="00305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Gästezahlen: ambulanten Badekur in der Kurparkklinik – </a:t>
            </a:r>
            <a:r>
              <a:rPr lang="de-DE" sz="1200" dirty="0">
                <a:solidFill>
                  <a:srgbClr val="00305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ab 2020 nur noch als Begleitperson zur Reha</a:t>
            </a:r>
          </a:p>
          <a:p>
            <a:pPr marL="457200" lvl="1" indent="0" defTabSz="762000">
              <a:buNone/>
              <a:tabLst>
                <a:tab pos="2959100" algn="l"/>
              </a:tabLst>
            </a:pPr>
            <a:r>
              <a:rPr lang="de-DE" sz="1400" i="1" dirty="0">
                <a:solidFill>
                  <a:srgbClr val="003051"/>
                </a:solidFill>
                <a:highlight>
                  <a:srgbClr val="00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2018: 67 Gäste / 1324 Ü 		2021: 17 Gäste / 339 Ü </a:t>
            </a:r>
            <a:r>
              <a:rPr lang="de-DE" sz="1400" i="1" dirty="0">
                <a:solidFill>
                  <a:srgbClr val="00305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		</a:t>
            </a:r>
            <a:r>
              <a:rPr lang="de-DE" sz="1400" dirty="0">
                <a:solidFill>
                  <a:srgbClr val="003051"/>
                </a:solidFill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Hotel am Vitalpark</a:t>
            </a:r>
          </a:p>
          <a:p>
            <a:pPr marL="457200" lvl="1" indent="0" defTabSz="762000">
              <a:buNone/>
              <a:tabLst>
                <a:tab pos="2959100" algn="l"/>
              </a:tabLst>
            </a:pPr>
            <a:r>
              <a:rPr lang="de-DE" sz="1400" i="1" dirty="0">
                <a:solidFill>
                  <a:srgbClr val="003051"/>
                </a:solidFill>
                <a:highlight>
                  <a:srgbClr val="00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2019: 32 Gäste / 577 Ü 		2022: 28 Gäste / 583 Ü </a:t>
            </a:r>
            <a:r>
              <a:rPr lang="de-DE" sz="1400" i="1" dirty="0">
                <a:solidFill>
                  <a:srgbClr val="00305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		</a:t>
            </a:r>
            <a:r>
              <a:rPr lang="de-DE" sz="1400" i="1" dirty="0">
                <a:solidFill>
                  <a:srgbClr val="003051"/>
                </a:solidFill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bisher ca. 2-4 Gäste pro Jahr</a:t>
            </a:r>
          </a:p>
          <a:p>
            <a:pPr marL="457200" lvl="1" indent="0" defTabSz="762000">
              <a:buNone/>
              <a:tabLst>
                <a:tab pos="2959100" algn="l"/>
              </a:tabLst>
            </a:pPr>
            <a:r>
              <a:rPr lang="de-DE" sz="1400" i="1" dirty="0">
                <a:solidFill>
                  <a:srgbClr val="003051"/>
                </a:solidFill>
                <a:highlight>
                  <a:srgbClr val="00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2020: 11 Gäste / 208 Ü 		2023 bis 08/23jetzt: 22 Gäste / 466 Ü</a:t>
            </a:r>
          </a:p>
          <a:p>
            <a:endParaRPr lang="de-DE" sz="1800" b="1" cap="all" dirty="0">
              <a:solidFill>
                <a:srgbClr val="00305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DE" sz="1800" b="1" cap="all" dirty="0">
                <a:solidFill>
                  <a:srgbClr val="00305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Einnahmen</a:t>
            </a:r>
            <a:r>
              <a:rPr lang="de-DE" sz="1800" b="1" dirty="0">
                <a:solidFill>
                  <a:srgbClr val="00305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0" indent="0" defTabSz="447675">
              <a:buNone/>
            </a:pPr>
            <a:r>
              <a:rPr lang="de-DE" sz="1800" b="1" dirty="0">
                <a:solidFill>
                  <a:srgbClr val="00305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de-DE" sz="1800" dirty="0">
                <a:solidFill>
                  <a:srgbClr val="00305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der Kurmittelabteilung / Therapieabteilung → Abrechnung je Kurmittelrezept</a:t>
            </a:r>
            <a:endParaRPr lang="de-DE" sz="1800" cap="all" dirty="0">
              <a:solidFill>
                <a:srgbClr val="00305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2"/>
            <a:r>
              <a:rPr lang="de-DE" sz="1800" dirty="0">
                <a:solidFill>
                  <a:srgbClr val="00305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ca. 550 € - 750 € je nach Verordnungen</a:t>
            </a:r>
          </a:p>
          <a:p>
            <a:pPr lvl="1"/>
            <a:endParaRPr lang="de-DE" sz="1800" dirty="0">
              <a:solidFill>
                <a:srgbClr val="00305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DE" sz="1800" b="1" cap="all" dirty="0">
                <a:solidFill>
                  <a:srgbClr val="00305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Einnahmen 2023 </a:t>
            </a:r>
            <a:r>
              <a:rPr lang="de-DE" sz="1800" dirty="0">
                <a:solidFill>
                  <a:srgbClr val="00305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der Kurparkklinik </a:t>
            </a:r>
          </a:p>
          <a:p>
            <a:pPr marL="0" indent="0" defTabSz="447675">
              <a:buNone/>
            </a:pPr>
            <a:r>
              <a:rPr lang="de-DE" sz="1800" dirty="0">
                <a:solidFill>
                  <a:srgbClr val="00305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für Unterkunft/Verpflegung</a:t>
            </a:r>
          </a:p>
          <a:p>
            <a:pPr lvl="2"/>
            <a:r>
              <a:rPr lang="de-DE" sz="1800" dirty="0">
                <a:solidFill>
                  <a:srgbClr val="00305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22 Gäste / 466 Ü → 29.824 € ohne Kurtaxe</a:t>
            </a:r>
          </a:p>
          <a:p>
            <a:pPr lvl="2"/>
            <a:r>
              <a:rPr lang="de-DE" sz="1800" dirty="0">
                <a:solidFill>
                  <a:srgbClr val="00305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 Wochen (21 Ü) 1.344 € im DZ inkl. VP </a:t>
            </a:r>
            <a:r>
              <a:rPr lang="de-DE" sz="1200" dirty="0">
                <a:solidFill>
                  <a:srgbClr val="00305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als Reha-Begleitperson oder Paar</a:t>
            </a:r>
          </a:p>
          <a:p>
            <a:pPr lvl="1"/>
            <a:endParaRPr lang="de-DE" sz="1800" dirty="0">
              <a:solidFill>
                <a:srgbClr val="00305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de-DE" dirty="0"/>
          </a:p>
        </p:txBody>
      </p:sp>
      <p:sp>
        <p:nvSpPr>
          <p:cNvPr id="4" name="Titel 1">
            <a:extLst>
              <a:ext uri="{FF2B5EF4-FFF2-40B4-BE49-F238E27FC236}">
                <a16:creationId xmlns:a16="http://schemas.microsoft.com/office/drawing/2014/main" id="{087DB87E-747B-49CF-A326-A713BF5A27B1}"/>
              </a:ext>
            </a:extLst>
          </p:cNvPr>
          <p:cNvSpPr txBox="1">
            <a:spLocks/>
          </p:cNvSpPr>
          <p:nvPr/>
        </p:nvSpPr>
        <p:spPr>
          <a:xfrm>
            <a:off x="838200" y="365126"/>
            <a:ext cx="8993215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de-DE" sz="1400" b="0" cap="all" dirty="0">
                <a:solidFill>
                  <a:srgbClr val="00305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Vorbeugen ist besser als Heilen</a:t>
            </a:r>
            <a:br>
              <a:rPr lang="de-DE" sz="1800" b="0" cap="all" dirty="0">
                <a:solidFill>
                  <a:srgbClr val="00305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de-DE" sz="1800" b="0" cap="all" dirty="0">
                <a:solidFill>
                  <a:srgbClr val="00305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sz="2400" cap="all" dirty="0">
                <a:solidFill>
                  <a:srgbClr val="00305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Heilbad Heiligenstadt </a:t>
            </a:r>
            <a:br>
              <a:rPr lang="de-DE" sz="1800" b="0" dirty="0">
                <a:solidFill>
                  <a:srgbClr val="00305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de-DE" sz="1800" b="0" cap="all" dirty="0">
              <a:solidFill>
                <a:srgbClr val="00305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5253567"/>
      </p:ext>
    </p:extLst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1">
            <a:extLst>
              <a:ext uri="{FF2B5EF4-FFF2-40B4-BE49-F238E27FC236}">
                <a16:creationId xmlns:a16="http://schemas.microsoft.com/office/drawing/2014/main" id="{11256746-9128-432C-80B7-A360AE229F40}"/>
              </a:ext>
            </a:extLst>
          </p:cNvPr>
          <p:cNvSpPr txBox="1">
            <a:spLocks/>
          </p:cNvSpPr>
          <p:nvPr/>
        </p:nvSpPr>
        <p:spPr>
          <a:xfrm>
            <a:off x="838200" y="365126"/>
            <a:ext cx="8993215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de-DE" sz="1400" b="0" cap="all" dirty="0">
                <a:solidFill>
                  <a:srgbClr val="00305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Vorbeugen ist besser als Heilen</a:t>
            </a:r>
            <a:br>
              <a:rPr lang="de-DE" sz="1800" b="0" cap="all" dirty="0">
                <a:solidFill>
                  <a:srgbClr val="00305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de-DE" sz="1800" b="0" cap="all" dirty="0">
                <a:solidFill>
                  <a:srgbClr val="00305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sz="2400" b="1" dirty="0">
                <a:solidFill>
                  <a:srgbClr val="00305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Werbung der Akteure in Heilbad Heiligenstadt </a:t>
            </a:r>
            <a:br>
              <a:rPr lang="de-DE" sz="1800" b="0" dirty="0">
                <a:solidFill>
                  <a:srgbClr val="00305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de-DE" sz="1800" b="0" cap="all" dirty="0">
              <a:solidFill>
                <a:srgbClr val="00305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D811B0EB-DB8D-4A57-A5F5-B7EFEC67ED1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0000" t="6688"/>
          <a:stretch/>
        </p:blipFill>
        <p:spPr>
          <a:xfrm>
            <a:off x="470577" y="1360480"/>
            <a:ext cx="5256000" cy="2758763"/>
          </a:xfrm>
          <a:prstGeom prst="rect">
            <a:avLst/>
          </a:prstGeom>
        </p:spPr>
      </p:pic>
      <p:sp>
        <p:nvSpPr>
          <p:cNvPr id="7" name="Inhaltsplatzhalter 2">
            <a:extLst>
              <a:ext uri="{FF2B5EF4-FFF2-40B4-BE49-F238E27FC236}">
                <a16:creationId xmlns:a16="http://schemas.microsoft.com/office/drawing/2014/main" id="{97DFEEF0-9FC3-45D9-BEFB-BBE299D2FB5D}"/>
              </a:ext>
            </a:extLst>
          </p:cNvPr>
          <p:cNvSpPr txBox="1">
            <a:spLocks/>
          </p:cNvSpPr>
          <p:nvPr/>
        </p:nvSpPr>
        <p:spPr>
          <a:xfrm>
            <a:off x="838201" y="4595596"/>
            <a:ext cx="8588169" cy="1758729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600"/>
              </a:spcBef>
              <a:spcAft>
                <a:spcPts val="0"/>
              </a:spcAft>
            </a:pPr>
            <a:r>
              <a:rPr lang="de-DE" sz="1800" b="0" dirty="0">
                <a:solidFill>
                  <a:srgbClr val="00305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Websites der Akteure / Unterkünfte – Bsp. Hotel am Vitalpark Homepage und Magazin 2024</a:t>
            </a:r>
          </a:p>
          <a:p>
            <a:pPr fontAlgn="auto">
              <a:spcBef>
                <a:spcPts val="600"/>
              </a:spcBef>
              <a:spcAft>
                <a:spcPts val="0"/>
              </a:spcAft>
            </a:pPr>
            <a:r>
              <a:rPr lang="de-DE" sz="1800" b="0" dirty="0">
                <a:solidFill>
                  <a:srgbClr val="00305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Flyer / Stammgastpflege </a:t>
            </a:r>
          </a:p>
          <a:p>
            <a:pPr fontAlgn="auto">
              <a:spcBef>
                <a:spcPts val="600"/>
              </a:spcBef>
              <a:spcAft>
                <a:spcPts val="0"/>
              </a:spcAft>
            </a:pPr>
            <a:r>
              <a:rPr lang="de-DE" sz="1800" b="0" dirty="0">
                <a:solidFill>
                  <a:srgbClr val="00305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Kostenträger – als Begleitperson</a:t>
            </a:r>
          </a:p>
          <a:p>
            <a:r>
              <a:rPr lang="de-DE" sz="1800" b="0" dirty="0">
                <a:solidFill>
                  <a:srgbClr val="00305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Mitarbeiter der </a:t>
            </a:r>
            <a:r>
              <a:rPr lang="de-DE" sz="1800" b="0" cap="all" dirty="0">
                <a:solidFill>
                  <a:srgbClr val="00305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 </a:t>
            </a:r>
            <a:r>
              <a:rPr lang="de-DE" sz="1800" b="0" dirty="0">
                <a:solidFill>
                  <a:srgbClr val="00305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werden/wurden geschult / Platzierung auf HIG-Website geplant</a:t>
            </a:r>
          </a:p>
          <a:p>
            <a:pPr fontAlgn="auto">
              <a:spcBef>
                <a:spcPts val="600"/>
              </a:spcBef>
              <a:spcAft>
                <a:spcPts val="0"/>
              </a:spcAft>
            </a:pPr>
            <a:r>
              <a:rPr lang="de-DE" sz="1800" b="0" dirty="0">
                <a:solidFill>
                  <a:srgbClr val="00305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THBV und Netzwerke / </a:t>
            </a:r>
            <a:r>
              <a:rPr lang="de-DE" sz="1800" b="0" dirty="0" err="1">
                <a:solidFill>
                  <a:srgbClr val="00305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Social</a:t>
            </a:r>
            <a:r>
              <a:rPr lang="de-DE" sz="1800" b="0" dirty="0">
                <a:solidFill>
                  <a:srgbClr val="00305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Media / Messen / Ausstellungen</a:t>
            </a:r>
          </a:p>
        </p:txBody>
      </p:sp>
      <p:pic>
        <p:nvPicPr>
          <p:cNvPr id="4" name="Inhaltsplatzhalter 3">
            <a:extLst>
              <a:ext uri="{FF2B5EF4-FFF2-40B4-BE49-F238E27FC236}">
                <a16:creationId xmlns:a16="http://schemas.microsoft.com/office/drawing/2014/main" id="{4EC890B2-36CC-47A6-98E4-C67D2423350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l="50000" t="7824"/>
          <a:stretch/>
        </p:blipFill>
        <p:spPr>
          <a:xfrm>
            <a:off x="4530410" y="1723152"/>
            <a:ext cx="5256000" cy="2725189"/>
          </a:xfrm>
          <a:prstGeom prst="rect">
            <a:avLst/>
          </a:prstGeom>
        </p:spPr>
      </p:pic>
      <p:pic>
        <p:nvPicPr>
          <p:cNvPr id="2" name="Grafik 1">
            <a:extLst>
              <a:ext uri="{FF2B5EF4-FFF2-40B4-BE49-F238E27FC236}">
                <a16:creationId xmlns:a16="http://schemas.microsoft.com/office/drawing/2014/main" id="{BAF4C99E-8756-4027-A382-3258523813B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651350">
            <a:off x="9504934" y="1476720"/>
            <a:ext cx="2165221" cy="4575635"/>
          </a:xfrm>
          <a:prstGeom prst="rect">
            <a:avLst/>
          </a:prstGeom>
          <a:ln w="3175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679247908"/>
      </p:ext>
    </p:extLst>
  </p:cSld>
  <p:clrMapOvr>
    <a:masterClrMapping/>
  </p:clrMapOvr>
  <p:transition/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NET" val="4.0.30319.42000"/>
  <p:tag name="AS_OS" val="Microsoft Windows NT 10.0.17763.0"/>
  <p:tag name="AS_RELEASE_DATE" val="2021.12.14"/>
  <p:tag name="AS_TITLE" val="Aspose.Slides for .NET 4.0 Client Profile"/>
  <p:tag name="AS_VERSION" val="21.12"/>
</p:tagLst>
</file>

<file path=ppt/theme/theme1.xml><?xml version="1.0" encoding="utf-8"?>
<a:theme xmlns:a="http://schemas.openxmlformats.org/drawingml/2006/main" name="2_Benutzerdefiniertes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Calibri Light" panose="020F0302020204030204"/>
        <a:cs typeface="Arial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Calibri" panose="020F0502020204030204"/>
        <a:cs typeface="Arial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 panose="020F0502020204030204"/>
        <a:ea typeface="Calibri" panose="020F0502020204030204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Calibri" panose="020F0502020204030204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803</Words>
  <Application>Microsoft Office PowerPoint</Application>
  <PresentationFormat>Breitbild</PresentationFormat>
  <Paragraphs>95</Paragraphs>
  <Slides>10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10</vt:i4>
      </vt:variant>
    </vt:vector>
  </HeadingPairs>
  <TitlesOfParts>
    <vt:vector size="15" baseType="lpstr">
      <vt:lpstr>Arial</vt:lpstr>
      <vt:lpstr>Calibri</vt:lpstr>
      <vt:lpstr>Calibri Light</vt:lpstr>
      <vt:lpstr>Verdana</vt:lpstr>
      <vt:lpstr>2_Benutzerdefiniertes Design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Vorbeugen ist besser als Heilen  VORTEILE einer AMBULANTEN VORSORGEKUR  in Heilbad Heiligenstadt  </vt:lpstr>
      <vt:lpstr>PowerPoint-Präsentation</vt:lpstr>
      <vt:lpstr>PowerPoint-Präsentation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Begrüßungs-und Informationsveranstaltung_digital</dc:title>
  <dc:creator>Katzenberger</dc:creator>
  <cp:lastModifiedBy>Waldmann, Andrea</cp:lastModifiedBy>
  <cp:revision>591</cp:revision>
  <cp:lastPrinted>2023-04-24T10:52:04Z</cp:lastPrinted>
  <dcterms:created xsi:type="dcterms:W3CDTF">2007-01-15T08:52:45Z</dcterms:created>
  <dcterms:modified xsi:type="dcterms:W3CDTF">2023-09-03T16:36:03Z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rox_Description">
    <vt:lpwstr/>
  </property>
  <property fmtid="{D5CDD505-2E9C-101B-9397-08002B2CF9AE}" pid="3" name="rox_DocPath">
    <vt:lpwstr>Dokumente/2. Kurparkklinik/Gästebetreuung/Präsentationen/</vt:lpwstr>
  </property>
  <property fmtid="{D5CDD505-2E9C-101B-9397-08002B2CF9AE}" pid="4" name="rox_DocType">
    <vt:lpwstr>Präsentationen</vt:lpwstr>
  </property>
  <property fmtid="{D5CDD505-2E9C-101B-9397-08002B2CF9AE}" pid="5" name="rox_FileName">
    <vt:lpwstr>2022_09_02_Begrüßungs- und Informationsveranstaltung.pptx</vt:lpwstr>
  </property>
  <property fmtid="{D5CDD505-2E9C-101B-9397-08002B2CF9AE}" pid="6" name="rox_ID">
    <vt:lpwstr>1951</vt:lpwstr>
  </property>
  <property fmtid="{D5CDD505-2E9C-101B-9397-08002B2CF9AE}" pid="7" name="rox_IQMB">
    <vt:lpwstr/>
  </property>
  <property fmtid="{D5CDD505-2E9C-101B-9397-08002B2CF9AE}" pid="8" name="rox_IQMPKurparkklinik">
    <vt:lpwstr/>
  </property>
  <property fmtid="{D5CDD505-2E9C-101B-9397-08002B2CF9AE}" pid="9" name="rox_Meta">
    <vt:lpwstr>16</vt:lpwstr>
  </property>
  <property fmtid="{D5CDD505-2E9C-101B-9397-08002B2CF9AE}" pid="10" name="rox_Meta0">
    <vt:lpwstr>&lt;fields&gt;&lt;Field id="rox_Size" caption="Dateigröße" orderid="11" /&gt;&lt;Field id="rox_ID" caption="ID" orderid="25" /&gt;&lt;Field id="rox_</vt:lpwstr>
  </property>
  <property fmtid="{D5CDD505-2E9C-101B-9397-08002B2CF9AE}" pid="11" name="rox_Meta1">
    <vt:lpwstr>Title" caption="Titel" orderid="1" /&gt;&lt;Field id="rox_Status" caption="Status" orderid="3" /&gt;&lt;Field id="rox_Revision" caption="Re</vt:lpwstr>
  </property>
  <property fmtid="{D5CDD505-2E9C-101B-9397-08002B2CF9AE}" pid="12" name="rox_Meta10">
    <vt:lpwstr>freigabe_d" caption="Freigabe abgeschlossen am" orderid="19" /&gt;&lt;Field id="rox_step_freigabe_u" caption="Freigabe abgeschlosse</vt:lpwstr>
  </property>
  <property fmtid="{D5CDD505-2E9C-101B-9397-08002B2CF9AE}" pid="13" name="rox_Meta11">
    <vt:lpwstr>n durch" orderid="20" /&gt;&lt;Field id="rox_step_freigeber" caption="Freigeber (alle)" type="roleconcat" orderid="21"&gt;Waldmann, Andr</vt:lpwstr>
  </property>
  <property fmtid="{D5CDD505-2E9C-101B-9397-08002B2CF9AE}" pid="14" name="rox_Meta12">
    <vt:lpwstr>ea - 06.10.2022 14:33:22&lt;/Field&gt;&lt;GlobalFieldHandler url="http://KG-ROXTRA/Roxtra/doc/DownloadGlobalFieldHandler.ashx?token=eyJh</vt:lpwstr>
  </property>
  <property fmtid="{D5CDD505-2E9C-101B-9397-08002B2CF9AE}" pid="15" name="rox_Meta13">
    <vt:lpwstr>bGciOiJIUzI1NiIsImtpZCI6IjNlMjk3MDA2LTMwMmUtNGI4Ni05MTUxLTc3YWYzOWRhYjg0MyIsInR5cCI6IkpXVCJ9.eyJVc2VySUQiOiIxMiIsInJlcXVlc3RlZE</vt:lpwstr>
  </property>
  <property fmtid="{D5CDD505-2E9C-101B-9397-08002B2CF9AE}" pid="16" name="rox_Meta14">
    <vt:lpwstr>J5Q2xpZW50SUQiOiIzZTI5NzAwNi0zMDJlLTRiODYtOTE1MS03N2FmMzlkYWI4NDMiLCJuYmYiOjE2Nzk2NTM5MTQsImV4cCI6MTY3OTY1NzUxNCwiaWF0IjoxNjc5N</vt:lpwstr>
  </property>
  <property fmtid="{D5CDD505-2E9C-101B-9397-08002B2CF9AE}" pid="17" name="rox_Meta15">
    <vt:lpwstr>jUzOTE0LCJpc3MiOiJyb1h0cmEifQ.sgJGxZWMG7xFVoR5XU09_k05LotR-aiPxDM3FpyM7LA" /&gt;&lt;/fields&gt;</vt:lpwstr>
  </property>
  <property fmtid="{D5CDD505-2E9C-101B-9397-08002B2CF9AE}" pid="18" name="rox_Meta2">
    <vt:lpwstr>vision" orderid="4" /&gt;&lt;Field id="rox_Description" caption="Beschreibung" orderid="5" /&gt;&lt;Field id="rox_DocType" caption="Dokumen</vt:lpwstr>
  </property>
  <property fmtid="{D5CDD505-2E9C-101B-9397-08002B2CF9AE}" pid="19" name="rox_Meta3">
    <vt:lpwstr>tentyp" orderid="10" /&gt;&lt;Field id="rox_UpdatedBy" caption="Geändert durch" orderid="15" /&gt;&lt;Field id="rox_UpdatedAt" caption="Geä</vt:lpwstr>
  </property>
  <property fmtid="{D5CDD505-2E9C-101B-9397-08002B2CF9AE}" pid="20" name="rox_Meta4">
    <vt:lpwstr>ndert am" orderid="14" /&gt;&lt;Field id="rox_DocPath" caption="Pfad" orderid="26" /&gt;&lt;Field id="rox_ParentDocTitle" caption="Ordner</vt:lpwstr>
  </property>
  <property fmtid="{D5CDD505-2E9C-101B-9397-08002B2CF9AE}" pid="21" name="rox_Meta5">
    <vt:lpwstr>" orderid="27" /&gt;&lt;Field id="rox_FileName" caption="Dateiname" orderid="2" /&gt;&lt;Field id="rox_Wiedervorlage" caption="Wiedervorlag</vt:lpwstr>
  </property>
  <property fmtid="{D5CDD505-2E9C-101B-9397-08002B2CF9AE}" pid="22" name="rox_Meta6">
    <vt:lpwstr>e" orderid="6" /&gt;&lt;Field id="rox_IQMB" caption="IQMP Kompakt Vitalpark" orderid="7" /&gt;&lt;Field id="rox_IQMPKurparkklinik" caption=</vt:lpwstr>
  </property>
  <property fmtid="{D5CDD505-2E9C-101B-9397-08002B2CF9AE}" pid="23" name="rox_Meta7">
    <vt:lpwstr>"IQMP Kompakt Kurparkklinik" orderid="8" /&gt;&lt;Field id="rox_step_bearbeitung_d" caption="Bearbeitung abgeschlossen am" orderid="1</vt:lpwstr>
  </property>
  <property fmtid="{D5CDD505-2E9C-101B-9397-08002B2CF9AE}" pid="24" name="rox_Meta8">
    <vt:lpwstr>6" /&gt;&lt;Field id="rox_step_bearbeitung_u" caption="Bearbeitung abgeschlossen durch" orderid="17" /&gt;&lt;Field id="rox_step_bearbeiter</vt:lpwstr>
  </property>
  <property fmtid="{D5CDD505-2E9C-101B-9397-08002B2CF9AE}" pid="25" name="rox_Meta9">
    <vt:lpwstr>" caption="Bearbeiter (alle)" type="roleconcat" orderid="18"&gt;Waldmann, Andrea - 06.10.2022 14:32:08&lt;/Field&gt;&lt;Field id="rox_step_</vt:lpwstr>
  </property>
  <property fmtid="{D5CDD505-2E9C-101B-9397-08002B2CF9AE}" pid="26" name="rox_ParentDocTitle">
    <vt:lpwstr>Präsentationen</vt:lpwstr>
  </property>
  <property fmtid="{D5CDD505-2E9C-101B-9397-08002B2CF9AE}" pid="27" name="rox_Revision">
    <vt:lpwstr>001/10.2022</vt:lpwstr>
  </property>
  <property fmtid="{D5CDD505-2E9C-101B-9397-08002B2CF9AE}" pid="28" name="rox_Size">
    <vt:lpwstr>42209887</vt:lpwstr>
  </property>
  <property fmtid="{D5CDD505-2E9C-101B-9397-08002B2CF9AE}" pid="29" name="rox_Status">
    <vt:lpwstr>freigegeben</vt:lpwstr>
  </property>
  <property fmtid="{D5CDD505-2E9C-101B-9397-08002B2CF9AE}" pid="30" name="rox_step_bearbeiter">
    <vt:lpwstr>Waldmann, Andrea...</vt:lpwstr>
  </property>
  <property fmtid="{D5CDD505-2E9C-101B-9397-08002B2CF9AE}" pid="31" name="rox_step_bearbeitung_d">
    <vt:lpwstr>06.10.2022</vt:lpwstr>
  </property>
  <property fmtid="{D5CDD505-2E9C-101B-9397-08002B2CF9AE}" pid="32" name="rox_step_bearbeitung_u">
    <vt:lpwstr>Waldmann, Andrea</vt:lpwstr>
  </property>
  <property fmtid="{D5CDD505-2E9C-101B-9397-08002B2CF9AE}" pid="33" name="rox_step_freigabe_d">
    <vt:lpwstr>06.10.2022</vt:lpwstr>
  </property>
  <property fmtid="{D5CDD505-2E9C-101B-9397-08002B2CF9AE}" pid="34" name="rox_step_freigabe_u">
    <vt:lpwstr>Waldmann, Andrea</vt:lpwstr>
  </property>
  <property fmtid="{D5CDD505-2E9C-101B-9397-08002B2CF9AE}" pid="35" name="rox_step_freigeber">
    <vt:lpwstr>Waldmann, Andrea...</vt:lpwstr>
  </property>
  <property fmtid="{D5CDD505-2E9C-101B-9397-08002B2CF9AE}" pid="36" name="rox_Title">
    <vt:lpwstr>Begrüßungs-und Informationsveranstaltung_digital</vt:lpwstr>
  </property>
  <property fmtid="{D5CDD505-2E9C-101B-9397-08002B2CF9AE}" pid="37" name="rox_UpdatedAt">
    <vt:lpwstr>06.10.2022</vt:lpwstr>
  </property>
  <property fmtid="{D5CDD505-2E9C-101B-9397-08002B2CF9AE}" pid="38" name="rox_UpdatedBy">
    <vt:lpwstr>Waldmann, Andrea</vt:lpwstr>
  </property>
  <property fmtid="{D5CDD505-2E9C-101B-9397-08002B2CF9AE}" pid="39" name="rox_Wiedervorlage">
    <vt:lpwstr>06.10.2024</vt:lpwstr>
  </property>
  <property fmtid="{D5CDD505-2E9C-101B-9397-08002B2CF9AE}" pid="40" name="Version">
    <vt:i4>7</vt:i4>
  </property>
</Properties>
</file>