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63" r:id="rId5"/>
    <p:sldId id="268" r:id="rId6"/>
    <p:sldId id="264" r:id="rId7"/>
    <p:sldId id="265" r:id="rId8"/>
    <p:sldId id="267" r:id="rId9"/>
    <p:sldId id="26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3717B-990A-1742-9C75-C0C3C397F2F6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529A-F3B9-2B45-B1E1-FF8548E439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69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E6DE943-91D5-59B1-D521-C7BDF1E80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77" t="36086" r="2937" b="36024"/>
          <a:stretch/>
        </p:blipFill>
        <p:spPr>
          <a:xfrm>
            <a:off x="-6402" y="1731146"/>
            <a:ext cx="12196734" cy="51268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9212F3-914F-BACA-6132-226A9A35B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D3BB80-DEAC-2AD0-D2BF-2D41D7084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379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2957F-72CE-2CF6-F1EE-D1CD4795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91029"/>
            <a:ext cx="3932237" cy="1600200"/>
          </a:xfrm>
        </p:spPr>
        <p:txBody>
          <a:bodyPr lIns="90000"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53CA241-165B-77CE-45F2-A28D27149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5829" y="791029"/>
            <a:ext cx="6449559" cy="507002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720696-24AE-A538-C225-DFDD76176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1942"/>
            <a:ext cx="3932237" cy="33870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93F504-CC95-D67E-9442-7847F686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124D-9959-B441-87D2-96EF726D09B1}" type="datetime1">
              <a:rPr lang="de-DE" smtClean="0"/>
              <a:t>30.08.2023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86C4EA-F063-A6C8-FA78-98DA85E2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Thüringer Heilbäderverband e. V.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B7EB5-E852-DF09-EA9D-15C044C7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29E6E5A8-B74F-F7B1-CE4B-F1FB35804DB2}"/>
              </a:ext>
            </a:extLst>
          </p:cNvPr>
          <p:cNvCxnSpPr>
            <a:cxnSpLocks/>
          </p:cNvCxnSpPr>
          <p:nvPr userDrawn="1"/>
        </p:nvCxnSpPr>
        <p:spPr>
          <a:xfrm>
            <a:off x="1360714" y="674915"/>
            <a:ext cx="9993086" cy="0"/>
          </a:xfrm>
          <a:prstGeom prst="line">
            <a:avLst/>
          </a:prstGeom>
          <a:ln w="28575">
            <a:solidFill>
              <a:srgbClr val="659A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5FFFF6FC-9CF0-ED7C-44DC-B97F5F93E6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573400" y="5264793"/>
            <a:ext cx="806290" cy="89167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9B6C4A0-AE67-804E-71F6-7C56E326F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494572" y="4881659"/>
            <a:ext cx="403145" cy="4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3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5870F-8D45-AD5D-ED44-2EBC5135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3386000" cy="206311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C32A2F-0E26-AC4A-C692-3580CBC99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020" y="341476"/>
            <a:ext cx="6334760" cy="5830498"/>
          </a:xfrm>
        </p:spPr>
        <p:txBody>
          <a:bodyPr/>
          <a:lstStyle>
            <a:lvl1pPr>
              <a:buClr>
                <a:srgbClr val="659A66"/>
              </a:buClr>
              <a:defRPr/>
            </a:lvl1pPr>
            <a:lvl2pPr>
              <a:buClr>
                <a:srgbClr val="659A66"/>
              </a:buClr>
              <a:defRPr/>
            </a:lvl2pPr>
            <a:lvl3pPr>
              <a:buClr>
                <a:srgbClr val="659A66"/>
              </a:buClr>
              <a:defRPr/>
            </a:lvl3pPr>
            <a:lvl4pPr>
              <a:buClr>
                <a:srgbClr val="659A66"/>
              </a:buClr>
              <a:defRPr/>
            </a:lvl4pPr>
            <a:lvl5pPr>
              <a:buClr>
                <a:srgbClr val="659A66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1EBCC1-3B62-E224-AA8F-7F08B95D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E9C0-D453-3E41-AB53-B7295F48C876}" type="datetime1">
              <a:rPr lang="de-DE" smtClean="0"/>
              <a:t>30.08.2023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3D470C-AC9E-0B64-8372-57893853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Thüringer Heilbäderverband e. V.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C52C2C-C3F3-AE18-F368-58B18136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B2BE49C-EFC5-C635-19E9-87E0C00DC4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210" y="2713038"/>
            <a:ext cx="4167790" cy="3463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4246ADE-E763-C840-49BC-2E7A0F7FE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573400" y="5264793"/>
            <a:ext cx="806290" cy="89167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175BB2F-0391-80D1-65C9-D5B03FE59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494572" y="4881659"/>
            <a:ext cx="403145" cy="4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E0E86685-0E30-FEA6-98A1-DDE5AC356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035" b="19310"/>
          <a:stretch/>
        </p:blipFill>
        <p:spPr>
          <a:xfrm>
            <a:off x="1483858" y="-2"/>
            <a:ext cx="10708140" cy="646498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FF08E5C-C4EB-C9A4-BBF4-6BC85CAD7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" t="30981" r="2635" b="28554"/>
          <a:stretch/>
        </p:blipFill>
        <p:spPr>
          <a:xfrm>
            <a:off x="1483856" y="0"/>
            <a:ext cx="10708141" cy="6464981"/>
          </a:xfrm>
          <a:prstGeom prst="rect">
            <a:avLst/>
          </a:prstGeom>
          <a:effectLst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1EBCC1-3B62-E224-AA8F-7F08B95D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9"/>
            <a:ext cx="2743200" cy="365125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27E3B4-0BB8-BB46-A414-CB598F51CFFB}" type="datetime1">
              <a:rPr lang="de-DE" smtClean="0"/>
              <a:t>30.08.2023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3D470C-AC9E-0B64-8372-57893853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Thüringer Heilbäderverband e. V.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C52C2C-C3F3-AE18-F368-58B18136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55870F-8D45-AD5D-ED44-2EBC5135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892" y="1844761"/>
            <a:ext cx="9796071" cy="1152604"/>
          </a:xfrm>
        </p:spPr>
        <p:txBody>
          <a:bodyPr lIns="0" tIns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0B9B334-3FAF-716E-BE51-DCDAD5472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9893" y="3176752"/>
            <a:ext cx="9908793" cy="3000210"/>
          </a:xfrm>
        </p:spPr>
        <p:txBody>
          <a:bodyPr lIns="0">
            <a:normAutofit/>
          </a:bodyPr>
          <a:lstStyle>
            <a:lvl1pPr marL="0" indent="0">
              <a:lnSpc>
                <a:spcPts val="2700"/>
              </a:lnSpc>
              <a:buClr>
                <a:srgbClr val="659A66"/>
              </a:buClr>
              <a:buNone/>
              <a:defRPr sz="2400">
                <a:solidFill>
                  <a:schemeClr val="bg1"/>
                </a:solidFill>
              </a:defRPr>
            </a:lvl1pPr>
            <a:lvl2pPr>
              <a:buClr>
                <a:srgbClr val="659A66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659A66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59A66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59A6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2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BE416-5394-0DAD-DEC9-42588EEA7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0187"/>
            <a:ext cx="5148000" cy="4676776"/>
          </a:xfrm>
        </p:spPr>
        <p:txBody>
          <a:bodyPr/>
          <a:lstStyle>
            <a:lvl1pPr>
              <a:buClr>
                <a:srgbClr val="659A66"/>
              </a:buClr>
              <a:defRPr/>
            </a:lvl1pPr>
            <a:lvl2pPr>
              <a:buClr>
                <a:srgbClr val="659A66"/>
              </a:buClr>
              <a:defRPr/>
            </a:lvl2pPr>
            <a:lvl3pPr>
              <a:buClr>
                <a:srgbClr val="659A66"/>
              </a:buClr>
              <a:defRPr/>
            </a:lvl3pPr>
            <a:lvl4pPr>
              <a:buClr>
                <a:srgbClr val="659A66"/>
              </a:buClr>
              <a:defRPr/>
            </a:lvl4pPr>
            <a:lvl5pPr>
              <a:buClr>
                <a:srgbClr val="659A66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DC7C63-7C3D-5F8D-4D18-13DC3B08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800" y="1500187"/>
            <a:ext cx="5148000" cy="4676776"/>
          </a:xfrm>
        </p:spPr>
        <p:txBody>
          <a:bodyPr/>
          <a:lstStyle>
            <a:lvl1pPr>
              <a:buClr>
                <a:srgbClr val="659A66"/>
              </a:buClr>
              <a:defRPr/>
            </a:lvl1pPr>
            <a:lvl2pPr>
              <a:buClr>
                <a:srgbClr val="659A66"/>
              </a:buClr>
              <a:defRPr/>
            </a:lvl2pPr>
            <a:lvl3pPr>
              <a:buClr>
                <a:srgbClr val="659A66"/>
              </a:buClr>
              <a:defRPr/>
            </a:lvl3pPr>
            <a:lvl4pPr>
              <a:buClr>
                <a:srgbClr val="659A66"/>
              </a:buClr>
              <a:defRPr/>
            </a:lvl4pPr>
            <a:lvl5pPr>
              <a:buClr>
                <a:srgbClr val="659A66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55AE0E-951A-93DE-DF7D-40EF0FF1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C594-2BBB-A147-ADD8-37827DE3DA4D}" type="datetime1">
              <a:rPr lang="de-DE" smtClean="0"/>
              <a:t>30.08.2023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1D95D6-8273-DCB1-D895-17EEC464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Thüringer Heilbäderverband e. V.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BC5079-56EC-36C8-F468-5C69A04A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A680E0C-76BA-04D7-D93C-3472D9049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573400" y="5264793"/>
            <a:ext cx="806290" cy="891679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4138DA8F-FA32-E376-17BC-29B9BF75E52D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3372"/>
            <a:ext cx="10515600" cy="0"/>
          </a:xfrm>
          <a:prstGeom prst="line">
            <a:avLst/>
          </a:prstGeom>
          <a:ln w="28575">
            <a:solidFill>
              <a:srgbClr val="659A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DD12F4C3-3F89-A34A-627F-5207A987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494572" y="4881659"/>
            <a:ext cx="403145" cy="445839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3D7BDD0-6102-A707-1A88-E9A9C8B3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9911254" cy="955675"/>
          </a:xfrm>
        </p:spPr>
        <p:txBody>
          <a:bodyPr lIns="7200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923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1C4281-7BC5-50B7-7D1E-7CC8CB77E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490285"/>
            <a:ext cx="4860000" cy="823912"/>
          </a:xfrm>
        </p:spPr>
        <p:txBody>
          <a:bodyPr anchor="t">
            <a:normAutofit/>
          </a:bodyPr>
          <a:lstStyle>
            <a:lvl1pPr marL="0" indent="0">
              <a:lnSpc>
                <a:spcPts val="21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BE794A-1CB4-4D08-74AD-75884CF49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0000" y="2314197"/>
            <a:ext cx="4860000" cy="1815591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E25BB2-C0A0-D2B7-8551-8B2BA655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Thüringer Heilbäderverband e. V.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F8760A-E79B-CB74-E94D-9D43CB8B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E550EF8B-F6AF-0E4B-9988-E7611807186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B4CC11D-AD22-41BC-ED5C-819720AF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9911254" cy="955675"/>
          </a:xfrm>
        </p:spPr>
        <p:txBody>
          <a:bodyPr lIns="7200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35692CE7-CFD1-9957-5A15-0043A379CB70}"/>
              </a:ext>
            </a:extLst>
          </p:cNvPr>
          <p:cNvCxnSpPr>
            <a:cxnSpLocks/>
          </p:cNvCxnSpPr>
          <p:nvPr userDrawn="1"/>
        </p:nvCxnSpPr>
        <p:spPr>
          <a:xfrm>
            <a:off x="1442546" y="1393372"/>
            <a:ext cx="9911254" cy="0"/>
          </a:xfrm>
          <a:prstGeom prst="line">
            <a:avLst/>
          </a:prstGeom>
          <a:ln w="28575">
            <a:solidFill>
              <a:srgbClr val="659A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CCD3A1-F458-803B-5D09-C9D5FDC1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A798EFC-AF93-364F-BA50-B802C518E933}" type="datetime1">
              <a:rPr lang="de-DE" smtClean="0"/>
              <a:pPr/>
              <a:t>30.08.2023</a:t>
            </a:fld>
            <a:endParaRPr lang="de-DE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2602EC1E-83FE-3FDB-50E2-865817DA262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493799" y="1487492"/>
            <a:ext cx="4860000" cy="823912"/>
          </a:xfrm>
        </p:spPr>
        <p:txBody>
          <a:bodyPr anchor="t">
            <a:normAutofit/>
          </a:bodyPr>
          <a:lstStyle>
            <a:lvl1pPr marL="0" indent="0">
              <a:lnSpc>
                <a:spcPts val="21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6779A7FE-64C5-D3E9-1DCD-994F9EA41A9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93799" y="2323682"/>
            <a:ext cx="4860000" cy="181559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Bildplatzhalter 11">
            <a:extLst>
              <a:ext uri="{FF2B5EF4-FFF2-40B4-BE49-F238E27FC236}">
                <a16:creationId xmlns:a16="http://schemas.microsoft.com/office/drawing/2014/main" id="{93AE5A93-C405-829C-209A-24EE3E90DD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50158" y="4224333"/>
            <a:ext cx="2505942" cy="19647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0C91FFF6-0E80-B096-8C93-024BF7E55EA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038518" y="4224333"/>
            <a:ext cx="2264027" cy="1965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1" name="Bildplatzhalter 11">
            <a:extLst>
              <a:ext uri="{FF2B5EF4-FFF2-40B4-BE49-F238E27FC236}">
                <a16:creationId xmlns:a16="http://schemas.microsoft.com/office/drawing/2014/main" id="{73E4AA3B-47FE-56FD-1976-74113AC1763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93799" y="4222732"/>
            <a:ext cx="2505942" cy="19647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32" name="Inhaltsplatzhalter 28">
            <a:extLst>
              <a:ext uri="{FF2B5EF4-FFF2-40B4-BE49-F238E27FC236}">
                <a16:creationId xmlns:a16="http://schemas.microsoft.com/office/drawing/2014/main" id="{AEB2D431-A77D-3B32-BD41-1D4983D8E18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091138" y="4231828"/>
            <a:ext cx="2264027" cy="1965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87CDCB05-BCB8-6882-92DA-AE220C8D7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573400" y="5264793"/>
            <a:ext cx="806290" cy="89167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518CAF69-E1A7-3159-3A98-11542971F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494572" y="4881659"/>
            <a:ext cx="403145" cy="4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1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1C4281-7BC5-50B7-7D1E-7CC8CB77E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1490285"/>
            <a:ext cx="6713400" cy="823912"/>
          </a:xfrm>
        </p:spPr>
        <p:txBody>
          <a:bodyPr anchor="t">
            <a:normAutofit/>
          </a:bodyPr>
          <a:lstStyle>
            <a:lvl1pPr marL="0" indent="0">
              <a:lnSpc>
                <a:spcPts val="2400"/>
              </a:lnSpc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BE794A-1CB4-4D08-74AD-75884CF49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0000" y="2314197"/>
            <a:ext cx="6713400" cy="38754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E25BB2-C0A0-D2B7-8551-8B2BA655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Thüringer Heilbäderverband e. V.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F8760A-E79B-CB74-E94D-9D43CB8B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D8BD54C-4BC9-71B2-60F8-E54990330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4200" y="1487486"/>
            <a:ext cx="3149600" cy="2268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11283D96-15DE-E3A2-B41B-59CE6917F1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04200" y="3921663"/>
            <a:ext cx="3149600" cy="226800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B4CC11D-AD22-41BC-ED5C-819720AF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9871840" cy="955675"/>
          </a:xfrm>
        </p:spPr>
        <p:txBody>
          <a:bodyPr lIns="9000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35692CE7-CFD1-9957-5A15-0043A379CB70}"/>
              </a:ext>
            </a:extLst>
          </p:cNvPr>
          <p:cNvCxnSpPr>
            <a:cxnSpLocks/>
          </p:cNvCxnSpPr>
          <p:nvPr userDrawn="1"/>
        </p:nvCxnSpPr>
        <p:spPr>
          <a:xfrm>
            <a:off x="1440000" y="1393372"/>
            <a:ext cx="9913800" cy="0"/>
          </a:xfrm>
          <a:prstGeom prst="line">
            <a:avLst/>
          </a:prstGeom>
          <a:ln w="28575">
            <a:solidFill>
              <a:srgbClr val="659A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CCD3A1-F458-803B-5D09-C9D5FDC18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41EB1-64D4-4140-A1C9-D289EAAE2222}" type="datetime1">
              <a:rPr lang="de-DE" smtClean="0"/>
              <a:t>30.08.2023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A0DF3CD-335C-D414-57DD-1C8DBCA62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573400" y="5264793"/>
            <a:ext cx="806290" cy="8916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C545557-475E-7B21-AADA-68ACBC9E0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494572" y="4881659"/>
            <a:ext cx="403145" cy="4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8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9011C6-A8BB-E093-8D00-D7A9005B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BA9F-15DB-664D-B10B-A9F821E89550}" type="datetime1">
              <a:rPr lang="de-DE" smtClean="0"/>
              <a:t>30.08.2023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7B7F79-E2BB-82B9-40EA-4879CE56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Thüringer Heilbäderverband e. V.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9F595C-B612-F177-8538-CE251495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05BF079-EE86-F698-9ABA-57F5FF4F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0"/>
            <a:ext cx="3312160" cy="2063115"/>
          </a:xfrm>
        </p:spPr>
        <p:txBody>
          <a:bodyPr lIns="9000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E57A2E-B16D-6CB2-4C24-49A5B173F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573400" y="5264793"/>
            <a:ext cx="806290" cy="8916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D967FEC-8D05-C1AD-515E-90A2FDA95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494572" y="4881659"/>
            <a:ext cx="403145" cy="4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9011C6-A8BB-E093-8D00-D7A9005B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AE69-18CA-F844-A4C2-ADC94C6AA013}" type="datetime1">
              <a:rPr lang="de-DE" smtClean="0"/>
              <a:t>30.08.2023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7B7F79-E2BB-82B9-40EA-4879CE56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Thüringer Heilbäderverband e. V.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9F595C-B612-F177-8538-CE251495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05BF079-EE86-F698-9ABA-57F5FF4F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60001"/>
            <a:ext cx="9913800" cy="932772"/>
          </a:xfrm>
        </p:spPr>
        <p:txBody>
          <a:bodyPr lIns="9000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4A5F8AB-BF31-4DEB-AD0C-9F791DB45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573400" y="5264793"/>
            <a:ext cx="806290" cy="8916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71C8CEC-4945-8FAD-6FBF-36792EBA0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494572" y="4881659"/>
            <a:ext cx="403145" cy="4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5AF39A0-080C-F5DF-C244-D00850AA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38CE-55B7-3349-881B-0B83D765BCD7}" type="datetime1">
              <a:rPr lang="de-DE" smtClean="0"/>
              <a:t>30.08.2023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96FAC1-FFDE-870C-26BA-A9B9A56A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Thüringer Heilbäderverband e. V.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AD6B9C-491F-6C21-1E24-8C0CBB8D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BF7A0E-D572-6155-0A0F-A7EA95AF5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573400" y="5264793"/>
            <a:ext cx="806290" cy="89167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B50132-03C8-131B-4E90-E720AF44F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1494572" y="4881659"/>
            <a:ext cx="403145" cy="4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C3C2322-9320-A4A9-B484-D82C3C52C6C8}"/>
              </a:ext>
            </a:extLst>
          </p:cNvPr>
          <p:cNvSpPr/>
          <p:nvPr userDrawn="1"/>
        </p:nvSpPr>
        <p:spPr>
          <a:xfrm>
            <a:off x="0" y="6498243"/>
            <a:ext cx="1219200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8DB591-C45C-0387-AC4D-1FF041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89" y="1406525"/>
            <a:ext cx="3665095" cy="477043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E996DD-296D-AB02-7093-AF1CA72F1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3280" y="365125"/>
            <a:ext cx="6700520" cy="5811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70DA07-C92F-697B-691B-638EBAA71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210" y="6464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C743CD5-3C9F-2F4F-B3E3-D2B037C39F68}" type="datetime1">
              <a:rPr lang="de-DE" smtClean="0"/>
              <a:pPr/>
              <a:t>30.08.2023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56ACC5-2AF4-246A-53FE-476C85CA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49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/>
              <a:t>Thüringer Heilbäderverband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B70595-7535-811E-02F7-3FC385F9E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64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550EF8B-F6AF-0E4B-9988-E7611807186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CA68209-EFE6-612C-5970-46907AC691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45113" y="216268"/>
            <a:ext cx="945569" cy="103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61" r:id="rId6"/>
    <p:sldLayoutId id="2147483654" r:id="rId7"/>
    <p:sldLayoutId id="2147483662" r:id="rId8"/>
    <p:sldLayoutId id="2147483655" r:id="rId9"/>
    <p:sldLayoutId id="214748365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3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Clr>
          <a:srgbClr val="659A66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0"/>
        </a:spcBef>
        <a:buClr>
          <a:srgbClr val="659A66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500"/>
        </a:spcBef>
        <a:buClr>
          <a:srgbClr val="659A66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59A66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59A66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9B27C-9C88-CA48-E79B-09D00F23B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Klimainitiative </a:t>
            </a:r>
            <a:br>
              <a:rPr lang="de-DE" dirty="0"/>
            </a:br>
            <a:r>
              <a:rPr lang="de-DE" dirty="0"/>
              <a:t>„Auf dem Weg zum klimaneutralen Kurort“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E4647C-AF41-9747-F611-71B05CC5E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4094"/>
            <a:ext cx="9144000" cy="165576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Wo stehen wir?</a:t>
            </a:r>
          </a:p>
          <a:p>
            <a:r>
              <a:rPr lang="de-DE" dirty="0"/>
              <a:t>Was hat der THBV vor?</a:t>
            </a:r>
          </a:p>
        </p:txBody>
      </p:sp>
    </p:spTree>
    <p:extLst>
      <p:ext uri="{BB962C8B-B14F-4D97-AF65-F5344CB8AC3E}">
        <p14:creationId xmlns:p14="http://schemas.microsoft.com/office/powerpoint/2010/main" val="57416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AFBAE-B0FD-7BE9-BFCA-A2BFA6978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Wo stehen wir?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D23DEA-F810-29E3-2F09-C56E983EC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84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E8573-76B2-94FF-EDD6-20565D31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 stehen wir?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5856A5-DE34-8E3A-1521-28231314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Kurorte und Heilbäder durch natürliche Heilmittel – Sole, Moor, Klima – geprägt</a:t>
            </a:r>
          </a:p>
          <a:p>
            <a:r>
              <a:rPr lang="de-DE" dirty="0"/>
              <a:t>Natürliche Heilmittel unterscheiden uns von anderen Orten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Lage Kurorte </a:t>
            </a:r>
            <a:r>
              <a:rPr lang="de-DE" dirty="0"/>
              <a:t>vorwiegend entfernt von Ballungsgebieten – gesunde Umgebung, saubere Luft, gutes Klima – und dies periodisch geprüft</a:t>
            </a:r>
          </a:p>
          <a:p>
            <a:r>
              <a:rPr lang="de-DE" dirty="0"/>
              <a:t>Besondere Reisekette der Kurgäste – lange Aufenthaltsdauern, hoher Ressourcenverbrauch – Betrachtung der Reisekette unter Nachhaltigkeitsaspekten besonders interessant und wichtig</a:t>
            </a:r>
          </a:p>
          <a:p>
            <a:r>
              <a:rPr lang="de-DE" dirty="0"/>
              <a:t>Für Gäste Umwelt- und Nachhaltigkeitsaspekte immer reiseentscheidender</a:t>
            </a:r>
          </a:p>
          <a:p>
            <a:r>
              <a:rPr lang="de-DE" dirty="0"/>
              <a:t>Bisher wenige klimaneutrale und nachhaltige Ansätze in Kurorten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BBC9FE0-C00B-9698-4D20-3B820C4A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A44-298A-2E49-872B-1D7657254FC6}" type="datetime1">
              <a:rPr lang="de-DE" smtClean="0"/>
              <a:t>31.08.2023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1160866-7D69-69EB-7726-F8707561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Thüringer Heilbäderverband e. V.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004CD1E-0AAE-220A-50A5-1398F52A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3</a:t>
            </a:fld>
            <a:endParaRPr lang="de-DE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CB596FB-C26D-3D98-963C-6579282AD1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081" r="10081"/>
          <a:stretch/>
        </p:blipFill>
        <p:spPr>
          <a:xfrm>
            <a:off x="658813" y="2713038"/>
            <a:ext cx="4167187" cy="346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4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E8573-76B2-94FF-EDD6-20565D31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 stehen wir?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5856A5-DE34-8E3A-1521-28231314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Gespräch mit TAB und TMUEN</a:t>
            </a:r>
          </a:p>
          <a:p>
            <a:endParaRPr lang="de-DE" dirty="0"/>
          </a:p>
          <a:p>
            <a:r>
              <a:rPr lang="de-DE" dirty="0"/>
              <a:t>Gespräche mit potentiellem geführt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Antrag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Natur.Kur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Thüringen: Auf dem Weg zum klimaneutralen Kurort“ im Juni 2023 gestellt</a:t>
            </a:r>
          </a:p>
          <a:p>
            <a:pPr lvl="1"/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Förderprogramm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KlimaInvest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(80% Fördersatz)</a:t>
            </a:r>
          </a:p>
          <a:p>
            <a:pPr lvl="1"/>
            <a:endParaRPr lang="de-D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Entwicklung von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individuellen Klimaschutz-Kurortkonzepten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bezogen auf die  „Reisekette“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Themen: Analyse Klimabilanz der Gäste,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Entwicklung eines Klimakonzeptes „Klimaneutraler Kurort“, Maßnahmenplan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entlang der Reisekette, Definit. von Einsparpotentialen, Aufbau von Positionierungs-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empfehlungen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und Kommunikationsmaßnahmen  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BBC9FE0-C00B-9698-4D20-3B820C4A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A44-298A-2E49-872B-1D7657254FC6}" type="datetime1">
              <a:rPr lang="de-DE" smtClean="0"/>
              <a:t>01.09.2023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1160866-7D69-69EB-7726-F8707561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Thüringer Heilbäderverband e. V.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004CD1E-0AAE-220A-50A5-1398F52A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4</a:t>
            </a:fld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9A16AEF-2F00-9444-07EC-6D43148CFA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A9432A2-10F2-C1EE-6E1B-0639AC4BF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52" y="1828417"/>
            <a:ext cx="4431448" cy="43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E8573-76B2-94FF-EDD6-20565D31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 stehen wir?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5856A5-DE34-8E3A-1521-28231314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Gespräche mit Thüringer Tourismus GmbH (TTG)</a:t>
            </a:r>
          </a:p>
          <a:p>
            <a:endParaRPr lang="de-DE" dirty="0"/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Teilnahme an mehreren Workshops der TTG zur Erarbeitung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„Nachhaltigkeitsleitbild des Thüringer Tourismus“ </a:t>
            </a:r>
          </a:p>
          <a:p>
            <a:endParaRPr lang="de-DE" b="1" dirty="0"/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Ergebnis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-Pager, der wichtigste Statements zusammenfasst </a:t>
            </a:r>
          </a:p>
          <a:p>
            <a:endParaRPr lang="de-DE" dirty="0"/>
          </a:p>
          <a:p>
            <a:r>
              <a:rPr lang="de-DE" dirty="0"/>
              <a:t>Leitsätze finden Einzug in </a:t>
            </a:r>
            <a:r>
              <a:rPr lang="de-DE"/>
              <a:t>unser Projekt 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BBC9FE0-C00B-9698-4D20-3B820C4A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A44-298A-2E49-872B-1D7657254FC6}" type="datetime1">
              <a:rPr lang="de-DE" smtClean="0"/>
              <a:t>01.09.2023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1160866-7D69-69EB-7726-F8707561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Thüringer Heilbäderverband e. V.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004CD1E-0AAE-220A-50A5-1398F52A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5</a:t>
            </a:fld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9A16AEF-2F00-9444-07EC-6D43148CFA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E0FE59-C80C-8C52-5FEE-23794E4F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55" y="1622652"/>
            <a:ext cx="3269647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1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AFBAE-B0FD-7BE9-BFCA-A2BFA6978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Was hat der THBV vor?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D23DEA-F810-29E3-2F09-C56E983EC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93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E8573-76B2-94FF-EDD6-20565D31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hat der THBV vor?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5856A5-DE34-8E3A-1521-28231314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Bei positivem Förderbescheid Aufruf an Mitgliedskurorte zur Beteiligung</a:t>
            </a:r>
          </a:p>
          <a:p>
            <a:endParaRPr lang="de-DE" dirty="0"/>
          </a:p>
          <a:p>
            <a:r>
              <a:rPr lang="de-DE" dirty="0"/>
              <a:t>Mindestens zwei „Musterkurorte“, mehr möglich</a:t>
            </a:r>
          </a:p>
          <a:p>
            <a:endParaRPr lang="de-DE" dirty="0"/>
          </a:p>
          <a:p>
            <a:r>
              <a:rPr lang="de-DE" dirty="0"/>
              <a:t>Eigenanteil des Kurortes sicherstellen </a:t>
            </a:r>
          </a:p>
          <a:p>
            <a:endParaRPr lang="de-DE" dirty="0"/>
          </a:p>
          <a:p>
            <a:r>
              <a:rPr lang="de-DE" dirty="0"/>
              <a:t>Aktive Mit- und Zusammenarbeit mit Agentur und THBV sicherstellen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BBC9FE0-C00B-9698-4D20-3B820C4A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A44-298A-2E49-872B-1D7657254FC6}" type="datetime1">
              <a:rPr lang="de-DE" smtClean="0"/>
              <a:t>31.08.2023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1160866-7D69-69EB-7726-F8707561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Thüringer Heilbäderverband e. V.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004CD1E-0AAE-220A-50A5-1398F52A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7</a:t>
            </a:fld>
            <a:endParaRPr lang="de-DE"/>
          </a:p>
        </p:txBody>
      </p:sp>
      <p:pic>
        <p:nvPicPr>
          <p:cNvPr id="7" name="Bildplatzhalter 6" descr="Ein Bild, das Person, Tasse, Trinkgefäß, Glas enthält.&#10;&#10;Automatisch generierte Beschreibung">
            <a:extLst>
              <a:ext uri="{FF2B5EF4-FFF2-40B4-BE49-F238E27FC236}">
                <a16:creationId xmlns:a16="http://schemas.microsoft.com/office/drawing/2014/main" id="{0387DFAB-B8FF-0E5A-7727-74E53F4B7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2292" b="22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292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E8573-76B2-94FF-EDD6-20565D31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hat der THBV vor?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5856A5-DE34-8E3A-1521-28231314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Erstellung Entwicklungsplan zum klimaneutralen (klimafreundlichen) Kurort: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Analyse von Ressourcenverbrauch und Schadstoffausstoß für den Tourismus (</a:t>
            </a:r>
            <a:r>
              <a:rPr lang="de-DE" dirty="0"/>
              <a:t>POIs, Gastronomie, </a:t>
            </a:r>
            <a:r>
              <a:rPr lang="de-DE" dirty="0" err="1"/>
              <a:t>Beherberger</a:t>
            </a:r>
            <a:r>
              <a:rPr lang="de-DE" dirty="0"/>
              <a:t>)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Kurbetrieb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Definition von Einsparzielen und Ausgleichsmaßnahmen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Projekt-, Investitions- und Zeitplanung für kurz-, mittel- langfristige Maßnahmen entlang der Reisekette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Regelmäßige Kommunikation (auch über Zwischen-schritte) an (Kur-)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gäste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Gesundheitskunden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Erfahrungstransfer: Erfahrungen der Modellorte an alle Mitgliedsorte des Verbandes weitergebe, dazu Veranstaltungen</a:t>
            </a:r>
          </a:p>
          <a:p>
            <a:endParaRPr lang="de-DE" dirty="0"/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BBC9FE0-C00B-9698-4D20-3B820C4A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0A44-298A-2E49-872B-1D7657254FC6}" type="datetime1">
              <a:rPr lang="de-DE" smtClean="0"/>
              <a:t>01.09.2023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1160866-7D69-69EB-7726-F8707561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Thüringer Heilbäderverband e. V.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004CD1E-0AAE-220A-50A5-1398F52A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EF8B-F6AF-0E4B-9988-E7611807186A}" type="slidenum">
              <a:rPr lang="de-DE" smtClean="0"/>
              <a:t>8</a:t>
            </a:fld>
            <a:endParaRPr lang="de-DE"/>
          </a:p>
        </p:txBody>
      </p:sp>
      <p:pic>
        <p:nvPicPr>
          <p:cNvPr id="11" name="Bildplatzhalter 10" descr="Ein Bild, das Pflanze, Gelände, draußen, Schuhwerk enthält.&#10;&#10;Automatisch generierte Beschreibung">
            <a:extLst>
              <a:ext uri="{FF2B5EF4-FFF2-40B4-BE49-F238E27FC236}">
                <a16:creationId xmlns:a16="http://schemas.microsoft.com/office/drawing/2014/main" id="{3F06F69C-5682-9C88-6DFA-424645E959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897" r="9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589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AFBAE-B0FD-7BE9-BFCA-A2BFA6978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DANKE!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D23DEA-F810-29E3-2F09-C56E983EC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406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THBV">
      <a:dk1>
        <a:srgbClr val="000000"/>
      </a:dk1>
      <a:lt1>
        <a:srgbClr val="FFFFFF"/>
      </a:lt1>
      <a:dk2>
        <a:srgbClr val="283138"/>
      </a:dk2>
      <a:lt2>
        <a:srgbClr val="F0ECE7"/>
      </a:lt2>
      <a:accent1>
        <a:srgbClr val="E36D56"/>
      </a:accent1>
      <a:accent2>
        <a:srgbClr val="E1CD6D"/>
      </a:accent2>
      <a:accent3>
        <a:srgbClr val="659966"/>
      </a:accent3>
      <a:accent4>
        <a:srgbClr val="1D8EC7"/>
      </a:accent4>
      <a:accent5>
        <a:srgbClr val="8ABC3F"/>
      </a:accent5>
      <a:accent6>
        <a:srgbClr val="7DB0A2"/>
      </a:accent6>
      <a:hlink>
        <a:srgbClr val="6187E3"/>
      </a:hlink>
      <a:folHlink>
        <a:srgbClr val="7B8E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Breitbild</PresentationFormat>
  <Paragraphs>75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Lato</vt:lpstr>
      <vt:lpstr>Office</vt:lpstr>
      <vt:lpstr>Klimainitiative  „Auf dem Weg zum klimaneutralen Kurort“</vt:lpstr>
      <vt:lpstr>Wo stehen wir?</vt:lpstr>
      <vt:lpstr>Wo stehen wir?</vt:lpstr>
      <vt:lpstr>Wo stehen wir?</vt:lpstr>
      <vt:lpstr>Wo stehen wir?</vt:lpstr>
      <vt:lpstr>Was hat der THBV vor?</vt:lpstr>
      <vt:lpstr>Was hat der THBV vor? </vt:lpstr>
      <vt:lpstr>Was hat der THBV vor?</vt:lpstr>
      <vt:lpstr>DANKE!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Zapfe</dc:creator>
  <cp:lastModifiedBy>Melanie Kornhaas</cp:lastModifiedBy>
  <cp:revision>11</cp:revision>
  <dcterms:created xsi:type="dcterms:W3CDTF">2022-06-26T15:26:25Z</dcterms:created>
  <dcterms:modified xsi:type="dcterms:W3CDTF">2023-09-01T12:48:52Z</dcterms:modified>
</cp:coreProperties>
</file>